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8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sldIdLst>
    <p:sldId id="256" r:id="rId2"/>
    <p:sldId id="269" r:id="rId3"/>
    <p:sldId id="270" r:id="rId4"/>
    <p:sldId id="271" r:id="rId5"/>
    <p:sldId id="272" r:id="rId6"/>
    <p:sldId id="274" r:id="rId7"/>
    <p:sldId id="273" r:id="rId8"/>
    <p:sldId id="275" r:id="rId9"/>
    <p:sldId id="276" r:id="rId10"/>
    <p:sldId id="277" r:id="rId11"/>
    <p:sldId id="278" r:id="rId12"/>
    <p:sldId id="279" r:id="rId13"/>
    <p:sldId id="286" r:id="rId14"/>
    <p:sldId id="280" r:id="rId15"/>
    <p:sldId id="283" r:id="rId16"/>
    <p:sldId id="284" r:id="rId17"/>
    <p:sldId id="285" r:id="rId18"/>
    <p:sldId id="281" r:id="rId19"/>
    <p:sldId id="282" r:id="rId20"/>
    <p:sldId id="26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43"/>
    <p:restoredTop sz="95827"/>
  </p:normalViewPr>
  <p:slideViewPr>
    <p:cSldViewPr snapToGrid="0" snapToObjects="1">
      <p:cViewPr varScale="1">
        <p:scale>
          <a:sx n="76" d="100"/>
          <a:sy n="76" d="100"/>
        </p:scale>
        <p:origin x="69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ohamroy\Downloads\ITC2020\To_Dr_Millican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ohamroy\Downloads\ITC2020\To_Dr_Millican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ohamroy\Downloads\ITC2020\To_Dr_Millican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ohamroy\Downloads\ITC2020\To_Dr_Millican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ohamroy\Downloads\ITC2020\To_Dr_Millican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ohamroy\Downloads\ITC2020\To_Dr_Millican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ohamroy\Downloads\ITC2020\To_Dr_Millican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ohamroy\Downloads\ITC2020\To_Dr_Millican.xlsx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Dist.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[To_Dr_Millican.xlsx]Final_Table!$A$5:$A$28</c:f>
              <c:strCache>
                <c:ptCount val="24"/>
                <c:pt idx="0">
                  <c:v>c17</c:v>
                </c:pt>
                <c:pt idx="1">
                  <c:v>b02</c:v>
                </c:pt>
                <c:pt idx="2">
                  <c:v>b06</c:v>
                </c:pt>
                <c:pt idx="3">
                  <c:v>b01</c:v>
                </c:pt>
                <c:pt idx="4">
                  <c:v>b09</c:v>
                </c:pt>
                <c:pt idx="5">
                  <c:v>b03</c:v>
                </c:pt>
                <c:pt idx="6">
                  <c:v>c499</c:v>
                </c:pt>
                <c:pt idx="7">
                  <c:v>b10</c:v>
                </c:pt>
                <c:pt idx="8">
                  <c:v>b08</c:v>
                </c:pt>
                <c:pt idx="9">
                  <c:v>c432</c:v>
                </c:pt>
                <c:pt idx="10">
                  <c:v>b12</c:v>
                </c:pt>
                <c:pt idx="11">
                  <c:v>b13</c:v>
                </c:pt>
                <c:pt idx="12">
                  <c:v>c880</c:v>
                </c:pt>
                <c:pt idx="13">
                  <c:v>c1355</c:v>
                </c:pt>
                <c:pt idx="14">
                  <c:v>b04 </c:v>
                </c:pt>
                <c:pt idx="15">
                  <c:v>b07</c:v>
                </c:pt>
                <c:pt idx="16">
                  <c:v>c2670</c:v>
                </c:pt>
                <c:pt idx="17">
                  <c:v>b11</c:v>
                </c:pt>
                <c:pt idx="18">
                  <c:v>c1908</c:v>
                </c:pt>
                <c:pt idx="19">
                  <c:v>c7552</c:v>
                </c:pt>
                <c:pt idx="20">
                  <c:v>c5315</c:v>
                </c:pt>
                <c:pt idx="21">
                  <c:v>c3540</c:v>
                </c:pt>
                <c:pt idx="22">
                  <c:v>b05</c:v>
                </c:pt>
                <c:pt idx="23">
                  <c:v>c6288</c:v>
                </c:pt>
              </c:strCache>
            </c:strRef>
          </c:cat>
          <c:val>
            <c:numRef>
              <c:f>[To_Dr_Millican.xlsx]Final_Table!$P$5:$P$28</c:f>
              <c:numCache>
                <c:formatCode>General</c:formatCode>
                <c:ptCount val="24"/>
                <c:pt idx="0">
                  <c:v>0</c:v>
                </c:pt>
                <c:pt idx="1">
                  <c:v>50</c:v>
                </c:pt>
                <c:pt idx="2">
                  <c:v>0</c:v>
                </c:pt>
                <c:pt idx="3">
                  <c:v>0</c:v>
                </c:pt>
                <c:pt idx="4">
                  <c:v>800</c:v>
                </c:pt>
                <c:pt idx="5">
                  <c:v>540</c:v>
                </c:pt>
                <c:pt idx="6">
                  <c:v>20.343864805290224</c:v>
                </c:pt>
                <c:pt idx="7">
                  <c:v>42.405063291139243</c:v>
                </c:pt>
                <c:pt idx="8">
                  <c:v>53.731343283582092</c:v>
                </c:pt>
                <c:pt idx="9">
                  <c:v>-41.006333619557154</c:v>
                </c:pt>
                <c:pt idx="10">
                  <c:v>211.63024365737252</c:v>
                </c:pt>
                <c:pt idx="11">
                  <c:v>11.56773211567732</c:v>
                </c:pt>
                <c:pt idx="12">
                  <c:v>160</c:v>
                </c:pt>
                <c:pt idx="13">
                  <c:v>177.17949379498953</c:v>
                </c:pt>
                <c:pt idx="14">
                  <c:v>35.083097072272018</c:v>
                </c:pt>
                <c:pt idx="15">
                  <c:v>234.74129520956834</c:v>
                </c:pt>
                <c:pt idx="16">
                  <c:v>-34.236952757853075</c:v>
                </c:pt>
                <c:pt idx="17">
                  <c:v>7350.1128668171559</c:v>
                </c:pt>
                <c:pt idx="18">
                  <c:v>18.266028939880119</c:v>
                </c:pt>
                <c:pt idx="19">
                  <c:v>-23.486025578502868</c:v>
                </c:pt>
                <c:pt idx="20">
                  <c:v>70.803061125641761</c:v>
                </c:pt>
                <c:pt idx="21">
                  <c:v>-29.654222344675574</c:v>
                </c:pt>
                <c:pt idx="22">
                  <c:v>199.41295630245156</c:v>
                </c:pt>
                <c:pt idx="23">
                  <c:v>29.883053536797988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1A-794F-B043-5953D007B03E}"/>
            </c:ext>
          </c:extLst>
        </c:ser>
        <c:ser>
          <c:idx val="1"/>
          <c:order val="1"/>
          <c:tx>
            <c:v>COP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[To_Dr_Millican.xlsx]Final_Table!$A$5:$A$28</c:f>
              <c:strCache>
                <c:ptCount val="24"/>
                <c:pt idx="0">
                  <c:v>c17</c:v>
                </c:pt>
                <c:pt idx="1">
                  <c:v>b02</c:v>
                </c:pt>
                <c:pt idx="2">
                  <c:v>b06</c:v>
                </c:pt>
                <c:pt idx="3">
                  <c:v>b01</c:v>
                </c:pt>
                <c:pt idx="4">
                  <c:v>b09</c:v>
                </c:pt>
                <c:pt idx="5">
                  <c:v>b03</c:v>
                </c:pt>
                <c:pt idx="6">
                  <c:v>c499</c:v>
                </c:pt>
                <c:pt idx="7">
                  <c:v>b10</c:v>
                </c:pt>
                <c:pt idx="8">
                  <c:v>b08</c:v>
                </c:pt>
                <c:pt idx="9">
                  <c:v>c432</c:v>
                </c:pt>
                <c:pt idx="10">
                  <c:v>b12</c:v>
                </c:pt>
                <c:pt idx="11">
                  <c:v>b13</c:v>
                </c:pt>
                <c:pt idx="12">
                  <c:v>c880</c:v>
                </c:pt>
                <c:pt idx="13">
                  <c:v>c1355</c:v>
                </c:pt>
                <c:pt idx="14">
                  <c:v>b04 </c:v>
                </c:pt>
                <c:pt idx="15">
                  <c:v>b07</c:v>
                </c:pt>
                <c:pt idx="16">
                  <c:v>c2670</c:v>
                </c:pt>
                <c:pt idx="17">
                  <c:v>b11</c:v>
                </c:pt>
                <c:pt idx="18">
                  <c:v>c1908</c:v>
                </c:pt>
                <c:pt idx="19">
                  <c:v>c7552</c:v>
                </c:pt>
                <c:pt idx="20">
                  <c:v>c5315</c:v>
                </c:pt>
                <c:pt idx="21">
                  <c:v>c3540</c:v>
                </c:pt>
                <c:pt idx="22">
                  <c:v>b05</c:v>
                </c:pt>
                <c:pt idx="23">
                  <c:v>c6288</c:v>
                </c:pt>
              </c:strCache>
            </c:strRef>
          </c:cat>
          <c:val>
            <c:numRef>
              <c:f>[To_Dr_Millican.xlsx]Final_Table!$Q$5:$Q$28</c:f>
              <c:numCache>
                <c:formatCode>General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13016.666666666666</c:v>
                </c:pt>
                <c:pt idx="5">
                  <c:v>320</c:v>
                </c:pt>
                <c:pt idx="6">
                  <c:v>2832.7553269654663</c:v>
                </c:pt>
                <c:pt idx="7">
                  <c:v>43.037974683544313</c:v>
                </c:pt>
                <c:pt idx="8">
                  <c:v>1891.0447761194027</c:v>
                </c:pt>
                <c:pt idx="9">
                  <c:v>-30.141570708293884</c:v>
                </c:pt>
                <c:pt idx="10">
                  <c:v>156.19191158000501</c:v>
                </c:pt>
                <c:pt idx="11">
                  <c:v>-8.5235920852359204</c:v>
                </c:pt>
                <c:pt idx="12">
                  <c:v>-19.999999999999996</c:v>
                </c:pt>
                <c:pt idx="13">
                  <c:v>72.406408834077254</c:v>
                </c:pt>
                <c:pt idx="14">
                  <c:v>201.50538866137825</c:v>
                </c:pt>
                <c:pt idx="15">
                  <c:v>70.22813994492661</c:v>
                </c:pt>
                <c:pt idx="16">
                  <c:v>-40.643793505529835</c:v>
                </c:pt>
                <c:pt idx="17">
                  <c:v>18.660647103085036</c:v>
                </c:pt>
                <c:pt idx="18">
                  <c:v>135.94478416177273</c:v>
                </c:pt>
                <c:pt idx="19">
                  <c:v>-15.541416684623787</c:v>
                </c:pt>
                <c:pt idx="20">
                  <c:v>168.03254867770997</c:v>
                </c:pt>
                <c:pt idx="21">
                  <c:v>-17.24388115902099</c:v>
                </c:pt>
                <c:pt idx="22">
                  <c:v>37.37649344743479</c:v>
                </c:pt>
                <c:pt idx="23">
                  <c:v>44.200669944563067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1A-794F-B043-5953D007B0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9533360"/>
        <c:axId val="29533744"/>
      </c:barChart>
      <c:catAx>
        <c:axId val="29533360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Benchmark Circuits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533744"/>
        <c:crossesAt val="0"/>
        <c:auto val="1"/>
        <c:lblAlgn val="ctr"/>
        <c:lblOffset val="100"/>
        <c:noMultiLvlLbl val="0"/>
      </c:catAx>
      <c:valAx>
        <c:axId val="29533744"/>
        <c:scaling>
          <c:orientation val="minMax"/>
          <c:max val="850"/>
          <c:min val="-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Backtracks (Normalized</a:t>
                </a:r>
                <a:r>
                  <a:rPr lang="en-US" baseline="0" dirty="0"/>
                  <a:t> Difference w.r.t. ANN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5.9465016497952947E-3"/>
              <c:y val="5.206781829291071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54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53336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85407898852769648"/>
          <c:y val="4.9913412805399786E-2"/>
          <c:w val="0.10930374243718154"/>
          <c:h val="0.1257015062529569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Dist.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Final_Table!$A$5:$A$28</c:f>
              <c:strCache>
                <c:ptCount val="24"/>
                <c:pt idx="0">
                  <c:v>c17</c:v>
                </c:pt>
                <c:pt idx="1">
                  <c:v>b02</c:v>
                </c:pt>
                <c:pt idx="2">
                  <c:v>b06</c:v>
                </c:pt>
                <c:pt idx="3">
                  <c:v>b01</c:v>
                </c:pt>
                <c:pt idx="4">
                  <c:v>b09</c:v>
                </c:pt>
                <c:pt idx="5">
                  <c:v>b03</c:v>
                </c:pt>
                <c:pt idx="6">
                  <c:v>c499</c:v>
                </c:pt>
                <c:pt idx="7">
                  <c:v>b10</c:v>
                </c:pt>
                <c:pt idx="8">
                  <c:v>b08</c:v>
                </c:pt>
                <c:pt idx="9">
                  <c:v>c432</c:v>
                </c:pt>
                <c:pt idx="10">
                  <c:v>b12</c:v>
                </c:pt>
                <c:pt idx="11">
                  <c:v>b13</c:v>
                </c:pt>
                <c:pt idx="12">
                  <c:v>c880</c:v>
                </c:pt>
                <c:pt idx="13">
                  <c:v>c1355</c:v>
                </c:pt>
                <c:pt idx="14">
                  <c:v>b04 </c:v>
                </c:pt>
                <c:pt idx="15">
                  <c:v>b07</c:v>
                </c:pt>
                <c:pt idx="16">
                  <c:v>c2670</c:v>
                </c:pt>
                <c:pt idx="17">
                  <c:v>b11</c:v>
                </c:pt>
                <c:pt idx="18">
                  <c:v>c1908</c:v>
                </c:pt>
                <c:pt idx="19">
                  <c:v>c7552</c:v>
                </c:pt>
                <c:pt idx="20">
                  <c:v>c5315</c:v>
                </c:pt>
                <c:pt idx="21">
                  <c:v>c3540</c:v>
                </c:pt>
                <c:pt idx="22">
                  <c:v>b05</c:v>
                </c:pt>
                <c:pt idx="23">
                  <c:v>c6288</c:v>
                </c:pt>
              </c:strCache>
            </c:strRef>
          </c:cat>
          <c:val>
            <c:numRef>
              <c:f>Final_Table!$N$5:$N$28</c:f>
              <c:numCache>
                <c:formatCode>General</c:formatCode>
                <c:ptCount val="24"/>
                <c:pt idx="0">
                  <c:v>-22.222222222222221</c:v>
                </c:pt>
                <c:pt idx="1">
                  <c:v>-10.416666666666663</c:v>
                </c:pt>
                <c:pt idx="2">
                  <c:v>-8.7248322147650992</c:v>
                </c:pt>
                <c:pt idx="3">
                  <c:v>-12.230215827338132</c:v>
                </c:pt>
                <c:pt idx="4">
                  <c:v>-12.263300270513977</c:v>
                </c:pt>
                <c:pt idx="5">
                  <c:v>-25.033288948069242</c:v>
                </c:pt>
                <c:pt idx="6">
                  <c:v>-3.987573504937314</c:v>
                </c:pt>
                <c:pt idx="7">
                  <c:v>-9.7674418604651194</c:v>
                </c:pt>
                <c:pt idx="8">
                  <c:v>-3.1982942430703654</c:v>
                </c:pt>
                <c:pt idx="9">
                  <c:v>-46.396620773476258</c:v>
                </c:pt>
                <c:pt idx="10">
                  <c:v>11.33304385584022</c:v>
                </c:pt>
                <c:pt idx="11">
                  <c:v>-5.4067710965133848</c:v>
                </c:pt>
                <c:pt idx="12">
                  <c:v>0.8042328042328073</c:v>
                </c:pt>
                <c:pt idx="13">
                  <c:v>52.825833527628816</c:v>
                </c:pt>
                <c:pt idx="14">
                  <c:v>16.344570072585142</c:v>
                </c:pt>
                <c:pt idx="15">
                  <c:v>104.82709743487275</c:v>
                </c:pt>
                <c:pt idx="16">
                  <c:v>-42.731193935694975</c:v>
                </c:pt>
                <c:pt idx="17">
                  <c:v>1926.1806610255298</c:v>
                </c:pt>
                <c:pt idx="18">
                  <c:v>-8.507306889352817</c:v>
                </c:pt>
                <c:pt idx="19">
                  <c:v>-23.281468675393103</c:v>
                </c:pt>
                <c:pt idx="20">
                  <c:v>-14.266442863174367</c:v>
                </c:pt>
                <c:pt idx="21">
                  <c:v>-26.482855378233914</c:v>
                </c:pt>
                <c:pt idx="22">
                  <c:v>58.510621293735923</c:v>
                </c:pt>
                <c:pt idx="23">
                  <c:v>-15.946210561442609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68-F84D-84F9-A6F2A56517C2}"/>
            </c:ext>
          </c:extLst>
        </c:ser>
        <c:ser>
          <c:idx val="1"/>
          <c:order val="1"/>
          <c:tx>
            <c:v>COP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Final_Table!$A$5:$A$28</c:f>
              <c:strCache>
                <c:ptCount val="24"/>
                <c:pt idx="0">
                  <c:v>c17</c:v>
                </c:pt>
                <c:pt idx="1">
                  <c:v>b02</c:v>
                </c:pt>
                <c:pt idx="2">
                  <c:v>b06</c:v>
                </c:pt>
                <c:pt idx="3">
                  <c:v>b01</c:v>
                </c:pt>
                <c:pt idx="4">
                  <c:v>b09</c:v>
                </c:pt>
                <c:pt idx="5">
                  <c:v>b03</c:v>
                </c:pt>
                <c:pt idx="6">
                  <c:v>c499</c:v>
                </c:pt>
                <c:pt idx="7">
                  <c:v>b10</c:v>
                </c:pt>
                <c:pt idx="8">
                  <c:v>b08</c:v>
                </c:pt>
                <c:pt idx="9">
                  <c:v>c432</c:v>
                </c:pt>
                <c:pt idx="10">
                  <c:v>b12</c:v>
                </c:pt>
                <c:pt idx="11">
                  <c:v>b13</c:v>
                </c:pt>
                <c:pt idx="12">
                  <c:v>c880</c:v>
                </c:pt>
                <c:pt idx="13">
                  <c:v>c1355</c:v>
                </c:pt>
                <c:pt idx="14">
                  <c:v>b04 </c:v>
                </c:pt>
                <c:pt idx="15">
                  <c:v>b07</c:v>
                </c:pt>
                <c:pt idx="16">
                  <c:v>c2670</c:v>
                </c:pt>
                <c:pt idx="17">
                  <c:v>b11</c:v>
                </c:pt>
                <c:pt idx="18">
                  <c:v>c1908</c:v>
                </c:pt>
                <c:pt idx="19">
                  <c:v>c7552</c:v>
                </c:pt>
                <c:pt idx="20">
                  <c:v>c5315</c:v>
                </c:pt>
                <c:pt idx="21">
                  <c:v>c3540</c:v>
                </c:pt>
                <c:pt idx="22">
                  <c:v>b05</c:v>
                </c:pt>
                <c:pt idx="23">
                  <c:v>c6288</c:v>
                </c:pt>
              </c:strCache>
            </c:strRef>
          </c:cat>
          <c:val>
            <c:numRef>
              <c:f>Final_Table!$O$5:$O$28</c:f>
              <c:numCache>
                <c:formatCode>General</c:formatCode>
                <c:ptCount val="24"/>
                <c:pt idx="0">
                  <c:v>55.555555555555557</c:v>
                </c:pt>
                <c:pt idx="1">
                  <c:v>308.33333333333331</c:v>
                </c:pt>
                <c:pt idx="2">
                  <c:v>-10.738255033557042</c:v>
                </c:pt>
                <c:pt idx="3">
                  <c:v>-18.705035971223015</c:v>
                </c:pt>
                <c:pt idx="4">
                  <c:v>0.81154192966637062</c:v>
                </c:pt>
                <c:pt idx="5">
                  <c:v>18.1091877496671</c:v>
                </c:pt>
                <c:pt idx="6">
                  <c:v>1901.096194385887</c:v>
                </c:pt>
                <c:pt idx="7">
                  <c:v>-9.8255813953488378</c:v>
                </c:pt>
                <c:pt idx="8">
                  <c:v>217.2174840085288</c:v>
                </c:pt>
                <c:pt idx="9">
                  <c:v>-49.179102990695171</c:v>
                </c:pt>
                <c:pt idx="10">
                  <c:v>11.230410926459555</c:v>
                </c:pt>
                <c:pt idx="11">
                  <c:v>-26.528549772612429</c:v>
                </c:pt>
                <c:pt idx="12">
                  <c:v>-5.5873015873015852</c:v>
                </c:pt>
                <c:pt idx="13">
                  <c:v>47.985544415947778</c:v>
                </c:pt>
                <c:pt idx="14">
                  <c:v>138.73778615298718</c:v>
                </c:pt>
                <c:pt idx="15">
                  <c:v>41.904363463795981</c:v>
                </c:pt>
                <c:pt idx="16">
                  <c:v>-51.200397995661028</c:v>
                </c:pt>
                <c:pt idx="17">
                  <c:v>-21.038547768858031</c:v>
                </c:pt>
                <c:pt idx="18">
                  <c:v>32.003611126784406</c:v>
                </c:pt>
                <c:pt idx="19">
                  <c:v>-21.915716150624242</c:v>
                </c:pt>
                <c:pt idx="20">
                  <c:v>5.7358226322997918</c:v>
                </c:pt>
                <c:pt idx="21">
                  <c:v>-18.863087023156865</c:v>
                </c:pt>
                <c:pt idx="22">
                  <c:v>-11.786519188657829</c:v>
                </c:pt>
                <c:pt idx="23">
                  <c:v>-19.338194090276595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68-F84D-84F9-A6F2A56517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1100112"/>
        <c:axId val="31036560"/>
      </c:barChart>
      <c:catAx>
        <c:axId val="31100112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Benchmark Circuits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19050" cap="flat" cmpd="sng" algn="ctr">
            <a:solidFill>
              <a:schemeClr val="tx1">
                <a:lumMod val="95000"/>
                <a:lumOff val="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036560"/>
        <c:crossesAt val="0"/>
        <c:auto val="1"/>
        <c:lblAlgn val="ctr"/>
        <c:lblOffset val="100"/>
        <c:noMultiLvlLbl val="0"/>
      </c:catAx>
      <c:valAx>
        <c:axId val="31036560"/>
        <c:scaling>
          <c:orientation val="minMax"/>
          <c:max val="350"/>
          <c:min val="-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CPU Time (Normalized Difference w.r.t. ANN)</a:t>
                </a:r>
              </a:p>
            </c:rich>
          </c:tx>
          <c:layout>
            <c:manualLayout>
              <c:xMode val="edge"/>
              <c:yMode val="edge"/>
              <c:x val="1.7504526214907463E-2"/>
              <c:y val="3.081981164771539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54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10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8598052662456187"/>
          <c:y val="4.8160569177898876E-2"/>
          <c:w val="0.10229044722267014"/>
          <c:h val="0.1289654203268572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Dist.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[To_Dr_Millican.xlsx]Final_Table!$A$5:$A$28</c:f>
              <c:strCache>
                <c:ptCount val="24"/>
                <c:pt idx="0">
                  <c:v>c17</c:v>
                </c:pt>
                <c:pt idx="1">
                  <c:v>b02</c:v>
                </c:pt>
                <c:pt idx="2">
                  <c:v>b06</c:v>
                </c:pt>
                <c:pt idx="3">
                  <c:v>b01</c:v>
                </c:pt>
                <c:pt idx="4">
                  <c:v>b09</c:v>
                </c:pt>
                <c:pt idx="5">
                  <c:v>b03</c:v>
                </c:pt>
                <c:pt idx="6">
                  <c:v>c499</c:v>
                </c:pt>
                <c:pt idx="7">
                  <c:v>b10</c:v>
                </c:pt>
                <c:pt idx="8">
                  <c:v>b08</c:v>
                </c:pt>
                <c:pt idx="9">
                  <c:v>c432</c:v>
                </c:pt>
                <c:pt idx="10">
                  <c:v>b12</c:v>
                </c:pt>
                <c:pt idx="11">
                  <c:v>b13</c:v>
                </c:pt>
                <c:pt idx="12">
                  <c:v>c880</c:v>
                </c:pt>
                <c:pt idx="13">
                  <c:v>c1355</c:v>
                </c:pt>
                <c:pt idx="14">
                  <c:v>b04 </c:v>
                </c:pt>
                <c:pt idx="15">
                  <c:v>b07</c:v>
                </c:pt>
                <c:pt idx="16">
                  <c:v>c2670</c:v>
                </c:pt>
                <c:pt idx="17">
                  <c:v>b11</c:v>
                </c:pt>
                <c:pt idx="18">
                  <c:v>c1908</c:v>
                </c:pt>
                <c:pt idx="19">
                  <c:v>c7552</c:v>
                </c:pt>
                <c:pt idx="20">
                  <c:v>c5315</c:v>
                </c:pt>
                <c:pt idx="21">
                  <c:v>c3540</c:v>
                </c:pt>
                <c:pt idx="22">
                  <c:v>b05</c:v>
                </c:pt>
                <c:pt idx="23">
                  <c:v>c6288</c:v>
                </c:pt>
              </c:strCache>
            </c:strRef>
          </c:cat>
          <c:val>
            <c:numRef>
              <c:f>[To_Dr_Millican.xlsx]Final_Table!$P$5:$P$28</c:f>
              <c:numCache>
                <c:formatCode>General</c:formatCode>
                <c:ptCount val="24"/>
                <c:pt idx="0">
                  <c:v>0</c:v>
                </c:pt>
                <c:pt idx="1">
                  <c:v>50</c:v>
                </c:pt>
                <c:pt idx="2">
                  <c:v>0</c:v>
                </c:pt>
                <c:pt idx="3">
                  <c:v>0</c:v>
                </c:pt>
                <c:pt idx="4">
                  <c:v>800</c:v>
                </c:pt>
                <c:pt idx="5">
                  <c:v>540</c:v>
                </c:pt>
                <c:pt idx="6">
                  <c:v>20.343864805290224</c:v>
                </c:pt>
                <c:pt idx="7">
                  <c:v>42.405063291139243</c:v>
                </c:pt>
                <c:pt idx="8">
                  <c:v>53.731343283582092</c:v>
                </c:pt>
                <c:pt idx="9">
                  <c:v>-41.006333619557154</c:v>
                </c:pt>
                <c:pt idx="10">
                  <c:v>211.63024365737252</c:v>
                </c:pt>
                <c:pt idx="11">
                  <c:v>11.56773211567732</c:v>
                </c:pt>
                <c:pt idx="12">
                  <c:v>160</c:v>
                </c:pt>
                <c:pt idx="13">
                  <c:v>177.17949379498953</c:v>
                </c:pt>
                <c:pt idx="14">
                  <c:v>35.083097072272018</c:v>
                </c:pt>
                <c:pt idx="15">
                  <c:v>234.74129520956834</c:v>
                </c:pt>
                <c:pt idx="16">
                  <c:v>-34.236952757853075</c:v>
                </c:pt>
                <c:pt idx="17">
                  <c:v>7350.1128668171559</c:v>
                </c:pt>
                <c:pt idx="18">
                  <c:v>18.266028939880119</c:v>
                </c:pt>
                <c:pt idx="19">
                  <c:v>-23.486025578502868</c:v>
                </c:pt>
                <c:pt idx="20">
                  <c:v>70.803061125641761</c:v>
                </c:pt>
                <c:pt idx="21">
                  <c:v>-29.654222344675574</c:v>
                </c:pt>
                <c:pt idx="22">
                  <c:v>199.41295630245156</c:v>
                </c:pt>
                <c:pt idx="23">
                  <c:v>29.883053536797988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1A-794F-B043-5953D007B03E}"/>
            </c:ext>
          </c:extLst>
        </c:ser>
        <c:ser>
          <c:idx val="1"/>
          <c:order val="1"/>
          <c:tx>
            <c:v>COP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[To_Dr_Millican.xlsx]Final_Table!$A$5:$A$28</c:f>
              <c:strCache>
                <c:ptCount val="24"/>
                <c:pt idx="0">
                  <c:v>c17</c:v>
                </c:pt>
                <c:pt idx="1">
                  <c:v>b02</c:v>
                </c:pt>
                <c:pt idx="2">
                  <c:v>b06</c:v>
                </c:pt>
                <c:pt idx="3">
                  <c:v>b01</c:v>
                </c:pt>
                <c:pt idx="4">
                  <c:v>b09</c:v>
                </c:pt>
                <c:pt idx="5">
                  <c:v>b03</c:v>
                </c:pt>
                <c:pt idx="6">
                  <c:v>c499</c:v>
                </c:pt>
                <c:pt idx="7">
                  <c:v>b10</c:v>
                </c:pt>
                <c:pt idx="8">
                  <c:v>b08</c:v>
                </c:pt>
                <c:pt idx="9">
                  <c:v>c432</c:v>
                </c:pt>
                <c:pt idx="10">
                  <c:v>b12</c:v>
                </c:pt>
                <c:pt idx="11">
                  <c:v>b13</c:v>
                </c:pt>
                <c:pt idx="12">
                  <c:v>c880</c:v>
                </c:pt>
                <c:pt idx="13">
                  <c:v>c1355</c:v>
                </c:pt>
                <c:pt idx="14">
                  <c:v>b04 </c:v>
                </c:pt>
                <c:pt idx="15">
                  <c:v>b07</c:v>
                </c:pt>
                <c:pt idx="16">
                  <c:v>c2670</c:v>
                </c:pt>
                <c:pt idx="17">
                  <c:v>b11</c:v>
                </c:pt>
                <c:pt idx="18">
                  <c:v>c1908</c:v>
                </c:pt>
                <c:pt idx="19">
                  <c:v>c7552</c:v>
                </c:pt>
                <c:pt idx="20">
                  <c:v>c5315</c:v>
                </c:pt>
                <c:pt idx="21">
                  <c:v>c3540</c:v>
                </c:pt>
                <c:pt idx="22">
                  <c:v>b05</c:v>
                </c:pt>
                <c:pt idx="23">
                  <c:v>c6288</c:v>
                </c:pt>
              </c:strCache>
            </c:strRef>
          </c:cat>
          <c:val>
            <c:numRef>
              <c:f>[To_Dr_Millican.xlsx]Final_Table!$Q$5:$Q$28</c:f>
              <c:numCache>
                <c:formatCode>General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13016.666666666666</c:v>
                </c:pt>
                <c:pt idx="5">
                  <c:v>320</c:v>
                </c:pt>
                <c:pt idx="6">
                  <c:v>2832.7553269654663</c:v>
                </c:pt>
                <c:pt idx="7">
                  <c:v>43.037974683544313</c:v>
                </c:pt>
                <c:pt idx="8">
                  <c:v>1891.0447761194027</c:v>
                </c:pt>
                <c:pt idx="9">
                  <c:v>-30.141570708293884</c:v>
                </c:pt>
                <c:pt idx="10">
                  <c:v>156.19191158000501</c:v>
                </c:pt>
                <c:pt idx="11">
                  <c:v>-8.5235920852359204</c:v>
                </c:pt>
                <c:pt idx="12">
                  <c:v>-19.999999999999996</c:v>
                </c:pt>
                <c:pt idx="13">
                  <c:v>72.406408834077254</c:v>
                </c:pt>
                <c:pt idx="14">
                  <c:v>201.50538866137825</c:v>
                </c:pt>
                <c:pt idx="15">
                  <c:v>70.22813994492661</c:v>
                </c:pt>
                <c:pt idx="16">
                  <c:v>-40.643793505529835</c:v>
                </c:pt>
                <c:pt idx="17">
                  <c:v>18.660647103085036</c:v>
                </c:pt>
                <c:pt idx="18">
                  <c:v>135.94478416177273</c:v>
                </c:pt>
                <c:pt idx="19">
                  <c:v>-15.541416684623787</c:v>
                </c:pt>
                <c:pt idx="20">
                  <c:v>168.03254867770997</c:v>
                </c:pt>
                <c:pt idx="21">
                  <c:v>-17.24388115902099</c:v>
                </c:pt>
                <c:pt idx="22">
                  <c:v>37.37649344743479</c:v>
                </c:pt>
                <c:pt idx="23">
                  <c:v>44.200669944563067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1A-794F-B043-5953D007B0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9533360"/>
        <c:axId val="29533744"/>
      </c:barChart>
      <c:catAx>
        <c:axId val="29533360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Benchmark Circuits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533744"/>
        <c:crossesAt val="0"/>
        <c:auto val="1"/>
        <c:lblAlgn val="ctr"/>
        <c:lblOffset val="100"/>
        <c:noMultiLvlLbl val="0"/>
      </c:catAx>
      <c:valAx>
        <c:axId val="29533744"/>
        <c:scaling>
          <c:orientation val="minMax"/>
          <c:max val="850"/>
          <c:min val="-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Backtracks (Normalized Difference </a:t>
                </a:r>
                <a:r>
                  <a:rPr lang="en-US" dirty="0" err="1"/>
                  <a:t>w.r.t.</a:t>
                </a:r>
                <a:r>
                  <a:rPr lang="en-US" dirty="0"/>
                  <a:t> ANN)</a:t>
                </a:r>
              </a:p>
            </c:rich>
          </c:tx>
          <c:layout>
            <c:manualLayout>
              <c:xMode val="edge"/>
              <c:yMode val="edge"/>
              <c:x val="5.946416339430439E-3"/>
              <c:y val="5.7015143222039773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54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53336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85407898852769648"/>
          <c:y val="4.9913412805399786E-2"/>
          <c:w val="0.10930374243718154"/>
          <c:h val="0.1257015062529569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Dist.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Final_Table!$A$5:$A$28</c:f>
              <c:strCache>
                <c:ptCount val="24"/>
                <c:pt idx="0">
                  <c:v>c17</c:v>
                </c:pt>
                <c:pt idx="1">
                  <c:v>b02</c:v>
                </c:pt>
                <c:pt idx="2">
                  <c:v>b06</c:v>
                </c:pt>
                <c:pt idx="3">
                  <c:v>b01</c:v>
                </c:pt>
                <c:pt idx="4">
                  <c:v>b09</c:v>
                </c:pt>
                <c:pt idx="5">
                  <c:v>b03</c:v>
                </c:pt>
                <c:pt idx="6">
                  <c:v>c499</c:v>
                </c:pt>
                <c:pt idx="7">
                  <c:v>b10</c:v>
                </c:pt>
                <c:pt idx="8">
                  <c:v>b08</c:v>
                </c:pt>
                <c:pt idx="9">
                  <c:v>c432</c:v>
                </c:pt>
                <c:pt idx="10">
                  <c:v>b12</c:v>
                </c:pt>
                <c:pt idx="11">
                  <c:v>b13</c:v>
                </c:pt>
                <c:pt idx="12">
                  <c:v>c880</c:v>
                </c:pt>
                <c:pt idx="13">
                  <c:v>c1355</c:v>
                </c:pt>
                <c:pt idx="14">
                  <c:v>b04 </c:v>
                </c:pt>
                <c:pt idx="15">
                  <c:v>b07</c:v>
                </c:pt>
                <c:pt idx="16">
                  <c:v>c2670</c:v>
                </c:pt>
                <c:pt idx="17">
                  <c:v>b11</c:v>
                </c:pt>
                <c:pt idx="18">
                  <c:v>c1908</c:v>
                </c:pt>
                <c:pt idx="19">
                  <c:v>c7552</c:v>
                </c:pt>
                <c:pt idx="20">
                  <c:v>c5315</c:v>
                </c:pt>
                <c:pt idx="21">
                  <c:v>c3540</c:v>
                </c:pt>
                <c:pt idx="22">
                  <c:v>b05</c:v>
                </c:pt>
                <c:pt idx="23">
                  <c:v>c6288</c:v>
                </c:pt>
              </c:strCache>
            </c:strRef>
          </c:cat>
          <c:val>
            <c:numRef>
              <c:f>Final_Table!$N$5:$N$28</c:f>
              <c:numCache>
                <c:formatCode>General</c:formatCode>
                <c:ptCount val="24"/>
                <c:pt idx="0">
                  <c:v>-22.222222222222221</c:v>
                </c:pt>
                <c:pt idx="1">
                  <c:v>-10.416666666666663</c:v>
                </c:pt>
                <c:pt idx="2">
                  <c:v>-8.7248322147650992</c:v>
                </c:pt>
                <c:pt idx="3">
                  <c:v>-12.230215827338132</c:v>
                </c:pt>
                <c:pt idx="4">
                  <c:v>-12.263300270513977</c:v>
                </c:pt>
                <c:pt idx="5">
                  <c:v>-25.033288948069242</c:v>
                </c:pt>
                <c:pt idx="6">
                  <c:v>-3.987573504937314</c:v>
                </c:pt>
                <c:pt idx="7">
                  <c:v>-9.7674418604651194</c:v>
                </c:pt>
                <c:pt idx="8">
                  <c:v>-3.1982942430703654</c:v>
                </c:pt>
                <c:pt idx="9">
                  <c:v>-46.396620773476258</c:v>
                </c:pt>
                <c:pt idx="10">
                  <c:v>11.33304385584022</c:v>
                </c:pt>
                <c:pt idx="11">
                  <c:v>-5.4067710965133848</c:v>
                </c:pt>
                <c:pt idx="12">
                  <c:v>0.8042328042328073</c:v>
                </c:pt>
                <c:pt idx="13">
                  <c:v>52.825833527628816</c:v>
                </c:pt>
                <c:pt idx="14">
                  <c:v>16.344570072585142</c:v>
                </c:pt>
                <c:pt idx="15">
                  <c:v>104.82709743487275</c:v>
                </c:pt>
                <c:pt idx="16">
                  <c:v>-42.731193935694975</c:v>
                </c:pt>
                <c:pt idx="17">
                  <c:v>1926.1806610255298</c:v>
                </c:pt>
                <c:pt idx="18">
                  <c:v>-8.507306889352817</c:v>
                </c:pt>
                <c:pt idx="19">
                  <c:v>-23.281468675393103</c:v>
                </c:pt>
                <c:pt idx="20">
                  <c:v>-14.266442863174367</c:v>
                </c:pt>
                <c:pt idx="21">
                  <c:v>-26.482855378233914</c:v>
                </c:pt>
                <c:pt idx="22">
                  <c:v>58.510621293735923</c:v>
                </c:pt>
                <c:pt idx="23">
                  <c:v>-15.946210561442609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68-F84D-84F9-A6F2A56517C2}"/>
            </c:ext>
          </c:extLst>
        </c:ser>
        <c:ser>
          <c:idx val="1"/>
          <c:order val="1"/>
          <c:tx>
            <c:v>COP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Final_Table!$A$5:$A$28</c:f>
              <c:strCache>
                <c:ptCount val="24"/>
                <c:pt idx="0">
                  <c:v>c17</c:v>
                </c:pt>
                <c:pt idx="1">
                  <c:v>b02</c:v>
                </c:pt>
                <c:pt idx="2">
                  <c:v>b06</c:v>
                </c:pt>
                <c:pt idx="3">
                  <c:v>b01</c:v>
                </c:pt>
                <c:pt idx="4">
                  <c:v>b09</c:v>
                </c:pt>
                <c:pt idx="5">
                  <c:v>b03</c:v>
                </c:pt>
                <c:pt idx="6">
                  <c:v>c499</c:v>
                </c:pt>
                <c:pt idx="7">
                  <c:v>b10</c:v>
                </c:pt>
                <c:pt idx="8">
                  <c:v>b08</c:v>
                </c:pt>
                <c:pt idx="9">
                  <c:v>c432</c:v>
                </c:pt>
                <c:pt idx="10">
                  <c:v>b12</c:v>
                </c:pt>
                <c:pt idx="11">
                  <c:v>b13</c:v>
                </c:pt>
                <c:pt idx="12">
                  <c:v>c880</c:v>
                </c:pt>
                <c:pt idx="13">
                  <c:v>c1355</c:v>
                </c:pt>
                <c:pt idx="14">
                  <c:v>b04 </c:v>
                </c:pt>
                <c:pt idx="15">
                  <c:v>b07</c:v>
                </c:pt>
                <c:pt idx="16">
                  <c:v>c2670</c:v>
                </c:pt>
                <c:pt idx="17">
                  <c:v>b11</c:v>
                </c:pt>
                <c:pt idx="18">
                  <c:v>c1908</c:v>
                </c:pt>
                <c:pt idx="19">
                  <c:v>c7552</c:v>
                </c:pt>
                <c:pt idx="20">
                  <c:v>c5315</c:v>
                </c:pt>
                <c:pt idx="21">
                  <c:v>c3540</c:v>
                </c:pt>
                <c:pt idx="22">
                  <c:v>b05</c:v>
                </c:pt>
                <c:pt idx="23">
                  <c:v>c6288</c:v>
                </c:pt>
              </c:strCache>
            </c:strRef>
          </c:cat>
          <c:val>
            <c:numRef>
              <c:f>Final_Table!$O$5:$O$28</c:f>
              <c:numCache>
                <c:formatCode>General</c:formatCode>
                <c:ptCount val="24"/>
                <c:pt idx="0">
                  <c:v>55.555555555555557</c:v>
                </c:pt>
                <c:pt idx="1">
                  <c:v>308.33333333333331</c:v>
                </c:pt>
                <c:pt idx="2">
                  <c:v>-10.738255033557042</c:v>
                </c:pt>
                <c:pt idx="3">
                  <c:v>-18.705035971223015</c:v>
                </c:pt>
                <c:pt idx="4">
                  <c:v>0.81154192966637062</c:v>
                </c:pt>
                <c:pt idx="5">
                  <c:v>18.1091877496671</c:v>
                </c:pt>
                <c:pt idx="6">
                  <c:v>1901.096194385887</c:v>
                </c:pt>
                <c:pt idx="7">
                  <c:v>-9.8255813953488378</c:v>
                </c:pt>
                <c:pt idx="8">
                  <c:v>217.2174840085288</c:v>
                </c:pt>
                <c:pt idx="9">
                  <c:v>-49.179102990695171</c:v>
                </c:pt>
                <c:pt idx="10">
                  <c:v>11.230410926459555</c:v>
                </c:pt>
                <c:pt idx="11">
                  <c:v>-26.528549772612429</c:v>
                </c:pt>
                <c:pt idx="12">
                  <c:v>-5.5873015873015852</c:v>
                </c:pt>
                <c:pt idx="13">
                  <c:v>47.985544415947778</c:v>
                </c:pt>
                <c:pt idx="14">
                  <c:v>138.73778615298718</c:v>
                </c:pt>
                <c:pt idx="15">
                  <c:v>41.904363463795981</c:v>
                </c:pt>
                <c:pt idx="16">
                  <c:v>-51.200397995661028</c:v>
                </c:pt>
                <c:pt idx="17">
                  <c:v>-21.038547768858031</c:v>
                </c:pt>
                <c:pt idx="18">
                  <c:v>32.003611126784406</c:v>
                </c:pt>
                <c:pt idx="19">
                  <c:v>-21.915716150624242</c:v>
                </c:pt>
                <c:pt idx="20">
                  <c:v>5.7358226322997918</c:v>
                </c:pt>
                <c:pt idx="21">
                  <c:v>-18.863087023156865</c:v>
                </c:pt>
                <c:pt idx="22">
                  <c:v>-11.786519188657829</c:v>
                </c:pt>
                <c:pt idx="23">
                  <c:v>-19.338194090276595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68-F84D-84F9-A6F2A56517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1100112"/>
        <c:axId val="31036560"/>
      </c:barChart>
      <c:catAx>
        <c:axId val="31100112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Benchmark Circuits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19050" cap="flat" cmpd="sng" algn="ctr">
            <a:solidFill>
              <a:schemeClr val="tx1">
                <a:lumMod val="95000"/>
                <a:lumOff val="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036560"/>
        <c:crossesAt val="0"/>
        <c:auto val="1"/>
        <c:lblAlgn val="ctr"/>
        <c:lblOffset val="100"/>
        <c:noMultiLvlLbl val="0"/>
      </c:catAx>
      <c:valAx>
        <c:axId val="31036560"/>
        <c:scaling>
          <c:orientation val="minMax"/>
          <c:max val="350"/>
          <c:min val="-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CPU Time (Normalized Difference </a:t>
                </a:r>
                <a:r>
                  <a:rPr lang="en-US" dirty="0" err="1"/>
                  <a:t>w.r.t.</a:t>
                </a:r>
                <a:r>
                  <a:rPr lang="en-US" dirty="0"/>
                  <a:t> ANN)</a:t>
                </a:r>
              </a:p>
            </c:rich>
          </c:tx>
          <c:layout>
            <c:manualLayout>
              <c:xMode val="edge"/>
              <c:yMode val="edge"/>
              <c:x val="7.2952636722629655E-3"/>
              <c:y val="4.836590110144276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54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10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8598052662456187"/>
          <c:y val="4.8160569177898876E-2"/>
          <c:w val="0.10229044722267014"/>
          <c:h val="0.1289654203268572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Dist.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[To_Dr_Millican.xlsx]Final_Table!$A$5:$A$28</c:f>
              <c:strCache>
                <c:ptCount val="24"/>
                <c:pt idx="0">
                  <c:v>c17</c:v>
                </c:pt>
                <c:pt idx="1">
                  <c:v>b02</c:v>
                </c:pt>
                <c:pt idx="2">
                  <c:v>b06</c:v>
                </c:pt>
                <c:pt idx="3">
                  <c:v>b01</c:v>
                </c:pt>
                <c:pt idx="4">
                  <c:v>b09</c:v>
                </c:pt>
                <c:pt idx="5">
                  <c:v>b03</c:v>
                </c:pt>
                <c:pt idx="6">
                  <c:v>c499</c:v>
                </c:pt>
                <c:pt idx="7">
                  <c:v>b10</c:v>
                </c:pt>
                <c:pt idx="8">
                  <c:v>b08</c:v>
                </c:pt>
                <c:pt idx="9">
                  <c:v>c432</c:v>
                </c:pt>
                <c:pt idx="10">
                  <c:v>b12</c:v>
                </c:pt>
                <c:pt idx="11">
                  <c:v>b13</c:v>
                </c:pt>
                <c:pt idx="12">
                  <c:v>c880</c:v>
                </c:pt>
                <c:pt idx="13">
                  <c:v>c1355</c:v>
                </c:pt>
                <c:pt idx="14">
                  <c:v>b04 </c:v>
                </c:pt>
                <c:pt idx="15">
                  <c:v>b07</c:v>
                </c:pt>
                <c:pt idx="16">
                  <c:v>c2670</c:v>
                </c:pt>
                <c:pt idx="17">
                  <c:v>b11</c:v>
                </c:pt>
                <c:pt idx="18">
                  <c:v>c1908</c:v>
                </c:pt>
                <c:pt idx="19">
                  <c:v>c7552</c:v>
                </c:pt>
                <c:pt idx="20">
                  <c:v>c5315</c:v>
                </c:pt>
                <c:pt idx="21">
                  <c:v>c3540</c:v>
                </c:pt>
                <c:pt idx="22">
                  <c:v>b05</c:v>
                </c:pt>
                <c:pt idx="23">
                  <c:v>c6288</c:v>
                </c:pt>
              </c:strCache>
            </c:strRef>
          </c:cat>
          <c:val>
            <c:numRef>
              <c:f>[To_Dr_Millican.xlsx]Final_Table!$P$5:$P$28</c:f>
              <c:numCache>
                <c:formatCode>General</c:formatCode>
                <c:ptCount val="24"/>
                <c:pt idx="0">
                  <c:v>0</c:v>
                </c:pt>
                <c:pt idx="1">
                  <c:v>50</c:v>
                </c:pt>
                <c:pt idx="2">
                  <c:v>0</c:v>
                </c:pt>
                <c:pt idx="3">
                  <c:v>0</c:v>
                </c:pt>
                <c:pt idx="4">
                  <c:v>800</c:v>
                </c:pt>
                <c:pt idx="5">
                  <c:v>540</c:v>
                </c:pt>
                <c:pt idx="6">
                  <c:v>20.343864805290224</c:v>
                </c:pt>
                <c:pt idx="7">
                  <c:v>42.405063291139243</c:v>
                </c:pt>
                <c:pt idx="8">
                  <c:v>53.731343283582092</c:v>
                </c:pt>
                <c:pt idx="9">
                  <c:v>-41.006333619557154</c:v>
                </c:pt>
                <c:pt idx="10">
                  <c:v>211.63024365737252</c:v>
                </c:pt>
                <c:pt idx="11">
                  <c:v>11.56773211567732</c:v>
                </c:pt>
                <c:pt idx="12">
                  <c:v>160</c:v>
                </c:pt>
                <c:pt idx="13">
                  <c:v>177.17949379498953</c:v>
                </c:pt>
                <c:pt idx="14">
                  <c:v>35.083097072272018</c:v>
                </c:pt>
                <c:pt idx="15">
                  <c:v>234.74129520956834</c:v>
                </c:pt>
                <c:pt idx="16">
                  <c:v>-34.236952757853075</c:v>
                </c:pt>
                <c:pt idx="17">
                  <c:v>7350.1128668171559</c:v>
                </c:pt>
                <c:pt idx="18">
                  <c:v>18.266028939880119</c:v>
                </c:pt>
                <c:pt idx="19">
                  <c:v>-23.486025578502868</c:v>
                </c:pt>
                <c:pt idx="20">
                  <c:v>70.803061125641761</c:v>
                </c:pt>
                <c:pt idx="21">
                  <c:v>-29.654222344675574</c:v>
                </c:pt>
                <c:pt idx="22">
                  <c:v>199.41295630245156</c:v>
                </c:pt>
                <c:pt idx="23">
                  <c:v>29.883053536797988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1A-794F-B043-5953D007B03E}"/>
            </c:ext>
          </c:extLst>
        </c:ser>
        <c:ser>
          <c:idx val="1"/>
          <c:order val="1"/>
          <c:tx>
            <c:v>COP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[To_Dr_Millican.xlsx]Final_Table!$A$5:$A$28</c:f>
              <c:strCache>
                <c:ptCount val="24"/>
                <c:pt idx="0">
                  <c:v>c17</c:v>
                </c:pt>
                <c:pt idx="1">
                  <c:v>b02</c:v>
                </c:pt>
                <c:pt idx="2">
                  <c:v>b06</c:v>
                </c:pt>
                <c:pt idx="3">
                  <c:v>b01</c:v>
                </c:pt>
                <c:pt idx="4">
                  <c:v>b09</c:v>
                </c:pt>
                <c:pt idx="5">
                  <c:v>b03</c:v>
                </c:pt>
                <c:pt idx="6">
                  <c:v>c499</c:v>
                </c:pt>
                <c:pt idx="7">
                  <c:v>b10</c:v>
                </c:pt>
                <c:pt idx="8">
                  <c:v>b08</c:v>
                </c:pt>
                <c:pt idx="9">
                  <c:v>c432</c:v>
                </c:pt>
                <c:pt idx="10">
                  <c:v>b12</c:v>
                </c:pt>
                <c:pt idx="11">
                  <c:v>b13</c:v>
                </c:pt>
                <c:pt idx="12">
                  <c:v>c880</c:v>
                </c:pt>
                <c:pt idx="13">
                  <c:v>c1355</c:v>
                </c:pt>
                <c:pt idx="14">
                  <c:v>b04 </c:v>
                </c:pt>
                <c:pt idx="15">
                  <c:v>b07</c:v>
                </c:pt>
                <c:pt idx="16">
                  <c:v>c2670</c:v>
                </c:pt>
                <c:pt idx="17">
                  <c:v>b11</c:v>
                </c:pt>
                <c:pt idx="18">
                  <c:v>c1908</c:v>
                </c:pt>
                <c:pt idx="19">
                  <c:v>c7552</c:v>
                </c:pt>
                <c:pt idx="20">
                  <c:v>c5315</c:v>
                </c:pt>
                <c:pt idx="21">
                  <c:v>c3540</c:v>
                </c:pt>
                <c:pt idx="22">
                  <c:v>b05</c:v>
                </c:pt>
                <c:pt idx="23">
                  <c:v>c6288</c:v>
                </c:pt>
              </c:strCache>
            </c:strRef>
          </c:cat>
          <c:val>
            <c:numRef>
              <c:f>[To_Dr_Millican.xlsx]Final_Table!$Q$5:$Q$28</c:f>
              <c:numCache>
                <c:formatCode>General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13016.666666666666</c:v>
                </c:pt>
                <c:pt idx="5">
                  <c:v>320</c:v>
                </c:pt>
                <c:pt idx="6">
                  <c:v>2832.7553269654663</c:v>
                </c:pt>
                <c:pt idx="7">
                  <c:v>43.037974683544313</c:v>
                </c:pt>
                <c:pt idx="8">
                  <c:v>1891.0447761194027</c:v>
                </c:pt>
                <c:pt idx="9">
                  <c:v>-30.141570708293884</c:v>
                </c:pt>
                <c:pt idx="10">
                  <c:v>156.19191158000501</c:v>
                </c:pt>
                <c:pt idx="11">
                  <c:v>-8.5235920852359204</c:v>
                </c:pt>
                <c:pt idx="12">
                  <c:v>-19.999999999999996</c:v>
                </c:pt>
                <c:pt idx="13">
                  <c:v>72.406408834077254</c:v>
                </c:pt>
                <c:pt idx="14">
                  <c:v>201.50538866137825</c:v>
                </c:pt>
                <c:pt idx="15">
                  <c:v>70.22813994492661</c:v>
                </c:pt>
                <c:pt idx="16">
                  <c:v>-40.643793505529835</c:v>
                </c:pt>
                <c:pt idx="17">
                  <c:v>18.660647103085036</c:v>
                </c:pt>
                <c:pt idx="18">
                  <c:v>135.94478416177273</c:v>
                </c:pt>
                <c:pt idx="19">
                  <c:v>-15.541416684623787</c:v>
                </c:pt>
                <c:pt idx="20">
                  <c:v>168.03254867770997</c:v>
                </c:pt>
                <c:pt idx="21">
                  <c:v>-17.24388115902099</c:v>
                </c:pt>
                <c:pt idx="22">
                  <c:v>37.37649344743479</c:v>
                </c:pt>
                <c:pt idx="23">
                  <c:v>44.200669944563067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1A-794F-B043-5953D007B0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9533360"/>
        <c:axId val="29533744"/>
      </c:barChart>
      <c:catAx>
        <c:axId val="29533360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Benchmark Circuits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533744"/>
        <c:crossesAt val="0"/>
        <c:auto val="1"/>
        <c:lblAlgn val="ctr"/>
        <c:lblOffset val="100"/>
        <c:noMultiLvlLbl val="0"/>
      </c:catAx>
      <c:valAx>
        <c:axId val="29533744"/>
        <c:scaling>
          <c:orientation val="minMax"/>
          <c:max val="850"/>
          <c:min val="-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Backtracks (Normalized</a:t>
                </a:r>
                <a:r>
                  <a:rPr lang="en-US" baseline="0" dirty="0"/>
                  <a:t> Difference w.r.t. ANN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8.1567099146683461E-3"/>
              <c:y val="5.454972526645902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54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53336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85407898852769648"/>
          <c:y val="4.9913412805399786E-2"/>
          <c:w val="0.10930374243718154"/>
          <c:h val="0.1257015062529569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Dist.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Final_Table!$A$5:$A$28</c:f>
              <c:strCache>
                <c:ptCount val="24"/>
                <c:pt idx="0">
                  <c:v>c17</c:v>
                </c:pt>
                <c:pt idx="1">
                  <c:v>b02</c:v>
                </c:pt>
                <c:pt idx="2">
                  <c:v>b06</c:v>
                </c:pt>
                <c:pt idx="3">
                  <c:v>b01</c:v>
                </c:pt>
                <c:pt idx="4">
                  <c:v>b09</c:v>
                </c:pt>
                <c:pt idx="5">
                  <c:v>b03</c:v>
                </c:pt>
                <c:pt idx="6">
                  <c:v>c499</c:v>
                </c:pt>
                <c:pt idx="7">
                  <c:v>b10</c:v>
                </c:pt>
                <c:pt idx="8">
                  <c:v>b08</c:v>
                </c:pt>
                <c:pt idx="9">
                  <c:v>c432</c:v>
                </c:pt>
                <c:pt idx="10">
                  <c:v>b12</c:v>
                </c:pt>
                <c:pt idx="11">
                  <c:v>b13</c:v>
                </c:pt>
                <c:pt idx="12">
                  <c:v>c880</c:v>
                </c:pt>
                <c:pt idx="13">
                  <c:v>c1355</c:v>
                </c:pt>
                <c:pt idx="14">
                  <c:v>b04 </c:v>
                </c:pt>
                <c:pt idx="15">
                  <c:v>b07</c:v>
                </c:pt>
                <c:pt idx="16">
                  <c:v>c2670</c:v>
                </c:pt>
                <c:pt idx="17">
                  <c:v>b11</c:v>
                </c:pt>
                <c:pt idx="18">
                  <c:v>c1908</c:v>
                </c:pt>
                <c:pt idx="19">
                  <c:v>c7552</c:v>
                </c:pt>
                <c:pt idx="20">
                  <c:v>c5315</c:v>
                </c:pt>
                <c:pt idx="21">
                  <c:v>c3540</c:v>
                </c:pt>
                <c:pt idx="22">
                  <c:v>b05</c:v>
                </c:pt>
                <c:pt idx="23">
                  <c:v>c6288</c:v>
                </c:pt>
              </c:strCache>
            </c:strRef>
          </c:cat>
          <c:val>
            <c:numRef>
              <c:f>Final_Table!$N$5:$N$28</c:f>
              <c:numCache>
                <c:formatCode>General</c:formatCode>
                <c:ptCount val="24"/>
                <c:pt idx="0">
                  <c:v>-22.222222222222221</c:v>
                </c:pt>
                <c:pt idx="1">
                  <c:v>-10.416666666666663</c:v>
                </c:pt>
                <c:pt idx="2">
                  <c:v>-8.7248322147650992</c:v>
                </c:pt>
                <c:pt idx="3">
                  <c:v>-12.230215827338132</c:v>
                </c:pt>
                <c:pt idx="4">
                  <c:v>-12.263300270513977</c:v>
                </c:pt>
                <c:pt idx="5">
                  <c:v>-25.033288948069242</c:v>
                </c:pt>
                <c:pt idx="6">
                  <c:v>-3.987573504937314</c:v>
                </c:pt>
                <c:pt idx="7">
                  <c:v>-9.7674418604651194</c:v>
                </c:pt>
                <c:pt idx="8">
                  <c:v>-3.1982942430703654</c:v>
                </c:pt>
                <c:pt idx="9">
                  <c:v>-46.396620773476258</c:v>
                </c:pt>
                <c:pt idx="10">
                  <c:v>11.33304385584022</c:v>
                </c:pt>
                <c:pt idx="11">
                  <c:v>-5.4067710965133848</c:v>
                </c:pt>
                <c:pt idx="12">
                  <c:v>0.8042328042328073</c:v>
                </c:pt>
                <c:pt idx="13">
                  <c:v>52.825833527628816</c:v>
                </c:pt>
                <c:pt idx="14">
                  <c:v>16.344570072585142</c:v>
                </c:pt>
                <c:pt idx="15">
                  <c:v>104.82709743487275</c:v>
                </c:pt>
                <c:pt idx="16">
                  <c:v>-42.731193935694975</c:v>
                </c:pt>
                <c:pt idx="17">
                  <c:v>1926.1806610255298</c:v>
                </c:pt>
                <c:pt idx="18">
                  <c:v>-8.507306889352817</c:v>
                </c:pt>
                <c:pt idx="19">
                  <c:v>-23.281468675393103</c:v>
                </c:pt>
                <c:pt idx="20">
                  <c:v>-14.266442863174367</c:v>
                </c:pt>
                <c:pt idx="21">
                  <c:v>-26.482855378233914</c:v>
                </c:pt>
                <c:pt idx="22">
                  <c:v>58.510621293735923</c:v>
                </c:pt>
                <c:pt idx="23">
                  <c:v>-15.946210561442609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68-F84D-84F9-A6F2A56517C2}"/>
            </c:ext>
          </c:extLst>
        </c:ser>
        <c:ser>
          <c:idx val="1"/>
          <c:order val="1"/>
          <c:tx>
            <c:v>COP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Final_Table!$A$5:$A$28</c:f>
              <c:strCache>
                <c:ptCount val="24"/>
                <c:pt idx="0">
                  <c:v>c17</c:v>
                </c:pt>
                <c:pt idx="1">
                  <c:v>b02</c:v>
                </c:pt>
                <c:pt idx="2">
                  <c:v>b06</c:v>
                </c:pt>
                <c:pt idx="3">
                  <c:v>b01</c:v>
                </c:pt>
                <c:pt idx="4">
                  <c:v>b09</c:v>
                </c:pt>
                <c:pt idx="5">
                  <c:v>b03</c:v>
                </c:pt>
                <c:pt idx="6">
                  <c:v>c499</c:v>
                </c:pt>
                <c:pt idx="7">
                  <c:v>b10</c:v>
                </c:pt>
                <c:pt idx="8">
                  <c:v>b08</c:v>
                </c:pt>
                <c:pt idx="9">
                  <c:v>c432</c:v>
                </c:pt>
                <c:pt idx="10">
                  <c:v>b12</c:v>
                </c:pt>
                <c:pt idx="11">
                  <c:v>b13</c:v>
                </c:pt>
                <c:pt idx="12">
                  <c:v>c880</c:v>
                </c:pt>
                <c:pt idx="13">
                  <c:v>c1355</c:v>
                </c:pt>
                <c:pt idx="14">
                  <c:v>b04 </c:v>
                </c:pt>
                <c:pt idx="15">
                  <c:v>b07</c:v>
                </c:pt>
                <c:pt idx="16">
                  <c:v>c2670</c:v>
                </c:pt>
                <c:pt idx="17">
                  <c:v>b11</c:v>
                </c:pt>
                <c:pt idx="18">
                  <c:v>c1908</c:v>
                </c:pt>
                <c:pt idx="19">
                  <c:v>c7552</c:v>
                </c:pt>
                <c:pt idx="20">
                  <c:v>c5315</c:v>
                </c:pt>
                <c:pt idx="21">
                  <c:v>c3540</c:v>
                </c:pt>
                <c:pt idx="22">
                  <c:v>b05</c:v>
                </c:pt>
                <c:pt idx="23">
                  <c:v>c6288</c:v>
                </c:pt>
              </c:strCache>
            </c:strRef>
          </c:cat>
          <c:val>
            <c:numRef>
              <c:f>Final_Table!$O$5:$O$28</c:f>
              <c:numCache>
                <c:formatCode>General</c:formatCode>
                <c:ptCount val="24"/>
                <c:pt idx="0">
                  <c:v>55.555555555555557</c:v>
                </c:pt>
                <c:pt idx="1">
                  <c:v>308.33333333333331</c:v>
                </c:pt>
                <c:pt idx="2">
                  <c:v>-10.738255033557042</c:v>
                </c:pt>
                <c:pt idx="3">
                  <c:v>-18.705035971223015</c:v>
                </c:pt>
                <c:pt idx="4">
                  <c:v>0.81154192966637062</c:v>
                </c:pt>
                <c:pt idx="5">
                  <c:v>18.1091877496671</c:v>
                </c:pt>
                <c:pt idx="6">
                  <c:v>1901.096194385887</c:v>
                </c:pt>
                <c:pt idx="7">
                  <c:v>-9.8255813953488378</c:v>
                </c:pt>
                <c:pt idx="8">
                  <c:v>217.2174840085288</c:v>
                </c:pt>
                <c:pt idx="9">
                  <c:v>-49.179102990695171</c:v>
                </c:pt>
                <c:pt idx="10">
                  <c:v>11.230410926459555</c:v>
                </c:pt>
                <c:pt idx="11">
                  <c:v>-26.528549772612429</c:v>
                </c:pt>
                <c:pt idx="12">
                  <c:v>-5.5873015873015852</c:v>
                </c:pt>
                <c:pt idx="13">
                  <c:v>47.985544415947778</c:v>
                </c:pt>
                <c:pt idx="14">
                  <c:v>138.73778615298718</c:v>
                </c:pt>
                <c:pt idx="15">
                  <c:v>41.904363463795981</c:v>
                </c:pt>
                <c:pt idx="16">
                  <c:v>-51.200397995661028</c:v>
                </c:pt>
                <c:pt idx="17">
                  <c:v>-21.038547768858031</c:v>
                </c:pt>
                <c:pt idx="18">
                  <c:v>32.003611126784406</c:v>
                </c:pt>
                <c:pt idx="19">
                  <c:v>-21.915716150624242</c:v>
                </c:pt>
                <c:pt idx="20">
                  <c:v>5.7358226322997918</c:v>
                </c:pt>
                <c:pt idx="21">
                  <c:v>-18.863087023156865</c:v>
                </c:pt>
                <c:pt idx="22">
                  <c:v>-11.786519188657829</c:v>
                </c:pt>
                <c:pt idx="23">
                  <c:v>-19.338194090276595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68-F84D-84F9-A6F2A56517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1100112"/>
        <c:axId val="31036560"/>
      </c:barChart>
      <c:catAx>
        <c:axId val="31100112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Benchmark Circuits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19050" cap="flat" cmpd="sng" algn="ctr">
            <a:solidFill>
              <a:schemeClr val="tx1">
                <a:lumMod val="95000"/>
                <a:lumOff val="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036560"/>
        <c:crossesAt val="0"/>
        <c:auto val="1"/>
        <c:lblAlgn val="ctr"/>
        <c:lblOffset val="100"/>
        <c:noMultiLvlLbl val="0"/>
      </c:catAx>
      <c:valAx>
        <c:axId val="31036560"/>
        <c:scaling>
          <c:orientation val="minMax"/>
          <c:max val="350"/>
          <c:min val="-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CPU Time (Normalized</a:t>
                </a:r>
                <a:r>
                  <a:rPr lang="en-US" baseline="0" dirty="0"/>
                  <a:t> Difference w.r.t. ANN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7.2953211132631719E-3"/>
              <c:y val="2.079351432773676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54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10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8598052662456187"/>
          <c:y val="4.8160569177898876E-2"/>
          <c:w val="0.10229044722267014"/>
          <c:h val="0.1289654203268572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Dist.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[To_Dr_Millican.xlsx]Final_Table!$A$5:$A$28</c:f>
              <c:strCache>
                <c:ptCount val="24"/>
                <c:pt idx="0">
                  <c:v>c17</c:v>
                </c:pt>
                <c:pt idx="1">
                  <c:v>b02</c:v>
                </c:pt>
                <c:pt idx="2">
                  <c:v>b06</c:v>
                </c:pt>
                <c:pt idx="3">
                  <c:v>b01</c:v>
                </c:pt>
                <c:pt idx="4">
                  <c:v>b09</c:v>
                </c:pt>
                <c:pt idx="5">
                  <c:v>b03</c:v>
                </c:pt>
                <c:pt idx="6">
                  <c:v>c499</c:v>
                </c:pt>
                <c:pt idx="7">
                  <c:v>b10</c:v>
                </c:pt>
                <c:pt idx="8">
                  <c:v>b08</c:v>
                </c:pt>
                <c:pt idx="9">
                  <c:v>c432</c:v>
                </c:pt>
                <c:pt idx="10">
                  <c:v>b12</c:v>
                </c:pt>
                <c:pt idx="11">
                  <c:v>b13</c:v>
                </c:pt>
                <c:pt idx="12">
                  <c:v>c880</c:v>
                </c:pt>
                <c:pt idx="13">
                  <c:v>c1355</c:v>
                </c:pt>
                <c:pt idx="14">
                  <c:v>b04 </c:v>
                </c:pt>
                <c:pt idx="15">
                  <c:v>b07</c:v>
                </c:pt>
                <c:pt idx="16">
                  <c:v>c2670</c:v>
                </c:pt>
                <c:pt idx="17">
                  <c:v>b11</c:v>
                </c:pt>
                <c:pt idx="18">
                  <c:v>c1908</c:v>
                </c:pt>
                <c:pt idx="19">
                  <c:v>c7552</c:v>
                </c:pt>
                <c:pt idx="20">
                  <c:v>c5315</c:v>
                </c:pt>
                <c:pt idx="21">
                  <c:v>c3540</c:v>
                </c:pt>
                <c:pt idx="22">
                  <c:v>b05</c:v>
                </c:pt>
                <c:pt idx="23">
                  <c:v>c6288</c:v>
                </c:pt>
              </c:strCache>
            </c:strRef>
          </c:cat>
          <c:val>
            <c:numRef>
              <c:f>[To_Dr_Millican.xlsx]Final_Table!$P$5:$P$28</c:f>
              <c:numCache>
                <c:formatCode>General</c:formatCode>
                <c:ptCount val="24"/>
                <c:pt idx="0">
                  <c:v>0</c:v>
                </c:pt>
                <c:pt idx="1">
                  <c:v>50</c:v>
                </c:pt>
                <c:pt idx="2">
                  <c:v>0</c:v>
                </c:pt>
                <c:pt idx="3">
                  <c:v>0</c:v>
                </c:pt>
                <c:pt idx="4">
                  <c:v>800</c:v>
                </c:pt>
                <c:pt idx="5">
                  <c:v>540</c:v>
                </c:pt>
                <c:pt idx="6">
                  <c:v>20.343864805290224</c:v>
                </c:pt>
                <c:pt idx="7">
                  <c:v>42.405063291139243</c:v>
                </c:pt>
                <c:pt idx="8">
                  <c:v>53.731343283582092</c:v>
                </c:pt>
                <c:pt idx="9">
                  <c:v>-41.006333619557154</c:v>
                </c:pt>
                <c:pt idx="10">
                  <c:v>211.63024365737252</c:v>
                </c:pt>
                <c:pt idx="11">
                  <c:v>11.56773211567732</c:v>
                </c:pt>
                <c:pt idx="12">
                  <c:v>160</c:v>
                </c:pt>
                <c:pt idx="13">
                  <c:v>177.17949379498953</c:v>
                </c:pt>
                <c:pt idx="14">
                  <c:v>35.083097072272018</c:v>
                </c:pt>
                <c:pt idx="15">
                  <c:v>234.74129520956834</c:v>
                </c:pt>
                <c:pt idx="16">
                  <c:v>-34.236952757853075</c:v>
                </c:pt>
                <c:pt idx="17">
                  <c:v>7350.1128668171559</c:v>
                </c:pt>
                <c:pt idx="18">
                  <c:v>18.266028939880119</c:v>
                </c:pt>
                <c:pt idx="19">
                  <c:v>-23.486025578502868</c:v>
                </c:pt>
                <c:pt idx="20">
                  <c:v>70.803061125641761</c:v>
                </c:pt>
                <c:pt idx="21">
                  <c:v>-29.654222344675574</c:v>
                </c:pt>
                <c:pt idx="22">
                  <c:v>199.41295630245156</c:v>
                </c:pt>
                <c:pt idx="23">
                  <c:v>29.883053536797988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1A-794F-B043-5953D007B03E}"/>
            </c:ext>
          </c:extLst>
        </c:ser>
        <c:ser>
          <c:idx val="1"/>
          <c:order val="1"/>
          <c:tx>
            <c:v>COP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[To_Dr_Millican.xlsx]Final_Table!$A$5:$A$28</c:f>
              <c:strCache>
                <c:ptCount val="24"/>
                <c:pt idx="0">
                  <c:v>c17</c:v>
                </c:pt>
                <c:pt idx="1">
                  <c:v>b02</c:v>
                </c:pt>
                <c:pt idx="2">
                  <c:v>b06</c:v>
                </c:pt>
                <c:pt idx="3">
                  <c:v>b01</c:v>
                </c:pt>
                <c:pt idx="4">
                  <c:v>b09</c:v>
                </c:pt>
                <c:pt idx="5">
                  <c:v>b03</c:v>
                </c:pt>
                <c:pt idx="6">
                  <c:v>c499</c:v>
                </c:pt>
                <c:pt idx="7">
                  <c:v>b10</c:v>
                </c:pt>
                <c:pt idx="8">
                  <c:v>b08</c:v>
                </c:pt>
                <c:pt idx="9">
                  <c:v>c432</c:v>
                </c:pt>
                <c:pt idx="10">
                  <c:v>b12</c:v>
                </c:pt>
                <c:pt idx="11">
                  <c:v>b13</c:v>
                </c:pt>
                <c:pt idx="12">
                  <c:v>c880</c:v>
                </c:pt>
                <c:pt idx="13">
                  <c:v>c1355</c:v>
                </c:pt>
                <c:pt idx="14">
                  <c:v>b04 </c:v>
                </c:pt>
                <c:pt idx="15">
                  <c:v>b07</c:v>
                </c:pt>
                <c:pt idx="16">
                  <c:v>c2670</c:v>
                </c:pt>
                <c:pt idx="17">
                  <c:v>b11</c:v>
                </c:pt>
                <c:pt idx="18">
                  <c:v>c1908</c:v>
                </c:pt>
                <c:pt idx="19">
                  <c:v>c7552</c:v>
                </c:pt>
                <c:pt idx="20">
                  <c:v>c5315</c:v>
                </c:pt>
                <c:pt idx="21">
                  <c:v>c3540</c:v>
                </c:pt>
                <c:pt idx="22">
                  <c:v>b05</c:v>
                </c:pt>
                <c:pt idx="23">
                  <c:v>c6288</c:v>
                </c:pt>
              </c:strCache>
            </c:strRef>
          </c:cat>
          <c:val>
            <c:numRef>
              <c:f>[To_Dr_Millican.xlsx]Final_Table!$Q$5:$Q$28</c:f>
              <c:numCache>
                <c:formatCode>General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13016.666666666666</c:v>
                </c:pt>
                <c:pt idx="5">
                  <c:v>320</c:v>
                </c:pt>
                <c:pt idx="6">
                  <c:v>2832.7553269654663</c:v>
                </c:pt>
                <c:pt idx="7">
                  <c:v>43.037974683544313</c:v>
                </c:pt>
                <c:pt idx="8">
                  <c:v>1891.0447761194027</c:v>
                </c:pt>
                <c:pt idx="9">
                  <c:v>-30.141570708293884</c:v>
                </c:pt>
                <c:pt idx="10">
                  <c:v>156.19191158000501</c:v>
                </c:pt>
                <c:pt idx="11">
                  <c:v>-8.5235920852359204</c:v>
                </c:pt>
                <c:pt idx="12">
                  <c:v>-19.999999999999996</c:v>
                </c:pt>
                <c:pt idx="13">
                  <c:v>72.406408834077254</c:v>
                </c:pt>
                <c:pt idx="14">
                  <c:v>201.50538866137825</c:v>
                </c:pt>
                <c:pt idx="15">
                  <c:v>70.22813994492661</c:v>
                </c:pt>
                <c:pt idx="16">
                  <c:v>-40.643793505529835</c:v>
                </c:pt>
                <c:pt idx="17">
                  <c:v>18.660647103085036</c:v>
                </c:pt>
                <c:pt idx="18">
                  <c:v>135.94478416177273</c:v>
                </c:pt>
                <c:pt idx="19">
                  <c:v>-15.541416684623787</c:v>
                </c:pt>
                <c:pt idx="20">
                  <c:v>168.03254867770997</c:v>
                </c:pt>
                <c:pt idx="21">
                  <c:v>-17.24388115902099</c:v>
                </c:pt>
                <c:pt idx="22">
                  <c:v>37.37649344743479</c:v>
                </c:pt>
                <c:pt idx="23">
                  <c:v>44.200669944563067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1A-794F-B043-5953D007B0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9533360"/>
        <c:axId val="29533744"/>
      </c:barChart>
      <c:catAx>
        <c:axId val="29533360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Benchmark Circuits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533744"/>
        <c:crossesAt val="0"/>
        <c:auto val="1"/>
        <c:lblAlgn val="ctr"/>
        <c:lblOffset val="100"/>
        <c:noMultiLvlLbl val="0"/>
      </c:catAx>
      <c:valAx>
        <c:axId val="29533744"/>
        <c:scaling>
          <c:orientation val="minMax"/>
          <c:max val="850"/>
          <c:min val="-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Backtracks (Normalized</a:t>
                </a:r>
                <a:r>
                  <a:rPr lang="en-US" baseline="0" dirty="0"/>
                  <a:t> Difference w.r.t. ANN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1.2512936825206149E-2"/>
              <c:y val="4.454366279317763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54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53336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85407898852769648"/>
          <c:y val="4.9913412805399786E-2"/>
          <c:w val="0.10930374243718154"/>
          <c:h val="0.1257015062529569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Dist.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Final_Table!$A$5:$A$28</c:f>
              <c:strCache>
                <c:ptCount val="24"/>
                <c:pt idx="0">
                  <c:v>c17</c:v>
                </c:pt>
                <c:pt idx="1">
                  <c:v>b02</c:v>
                </c:pt>
                <c:pt idx="2">
                  <c:v>b06</c:v>
                </c:pt>
                <c:pt idx="3">
                  <c:v>b01</c:v>
                </c:pt>
                <c:pt idx="4">
                  <c:v>b09</c:v>
                </c:pt>
                <c:pt idx="5">
                  <c:v>b03</c:v>
                </c:pt>
                <c:pt idx="6">
                  <c:v>c499</c:v>
                </c:pt>
                <c:pt idx="7">
                  <c:v>b10</c:v>
                </c:pt>
                <c:pt idx="8">
                  <c:v>b08</c:v>
                </c:pt>
                <c:pt idx="9">
                  <c:v>c432</c:v>
                </c:pt>
                <c:pt idx="10">
                  <c:v>b12</c:v>
                </c:pt>
                <c:pt idx="11">
                  <c:v>b13</c:v>
                </c:pt>
                <c:pt idx="12">
                  <c:v>c880</c:v>
                </c:pt>
                <c:pt idx="13">
                  <c:v>c1355</c:v>
                </c:pt>
                <c:pt idx="14">
                  <c:v>b04 </c:v>
                </c:pt>
                <c:pt idx="15">
                  <c:v>b07</c:v>
                </c:pt>
                <c:pt idx="16">
                  <c:v>c2670</c:v>
                </c:pt>
                <c:pt idx="17">
                  <c:v>b11</c:v>
                </c:pt>
                <c:pt idx="18">
                  <c:v>c1908</c:v>
                </c:pt>
                <c:pt idx="19">
                  <c:v>c7552</c:v>
                </c:pt>
                <c:pt idx="20">
                  <c:v>c5315</c:v>
                </c:pt>
                <c:pt idx="21">
                  <c:v>c3540</c:v>
                </c:pt>
                <c:pt idx="22">
                  <c:v>b05</c:v>
                </c:pt>
                <c:pt idx="23">
                  <c:v>c6288</c:v>
                </c:pt>
              </c:strCache>
            </c:strRef>
          </c:cat>
          <c:val>
            <c:numRef>
              <c:f>Final_Table!$N$5:$N$28</c:f>
              <c:numCache>
                <c:formatCode>General</c:formatCode>
                <c:ptCount val="24"/>
                <c:pt idx="0">
                  <c:v>-22.222222222222221</c:v>
                </c:pt>
                <c:pt idx="1">
                  <c:v>-10.416666666666663</c:v>
                </c:pt>
                <c:pt idx="2">
                  <c:v>-8.7248322147650992</c:v>
                </c:pt>
                <c:pt idx="3">
                  <c:v>-12.230215827338132</c:v>
                </c:pt>
                <c:pt idx="4">
                  <c:v>-12.263300270513977</c:v>
                </c:pt>
                <c:pt idx="5">
                  <c:v>-25.033288948069242</c:v>
                </c:pt>
                <c:pt idx="6">
                  <c:v>-3.987573504937314</c:v>
                </c:pt>
                <c:pt idx="7">
                  <c:v>-9.7674418604651194</c:v>
                </c:pt>
                <c:pt idx="8">
                  <c:v>-3.1982942430703654</c:v>
                </c:pt>
                <c:pt idx="9">
                  <c:v>-46.396620773476258</c:v>
                </c:pt>
                <c:pt idx="10">
                  <c:v>11.33304385584022</c:v>
                </c:pt>
                <c:pt idx="11">
                  <c:v>-5.4067710965133848</c:v>
                </c:pt>
                <c:pt idx="12">
                  <c:v>0.8042328042328073</c:v>
                </c:pt>
                <c:pt idx="13">
                  <c:v>52.825833527628816</c:v>
                </c:pt>
                <c:pt idx="14">
                  <c:v>16.344570072585142</c:v>
                </c:pt>
                <c:pt idx="15">
                  <c:v>104.82709743487275</c:v>
                </c:pt>
                <c:pt idx="16">
                  <c:v>-42.731193935694975</c:v>
                </c:pt>
                <c:pt idx="17">
                  <c:v>1926.1806610255298</c:v>
                </c:pt>
                <c:pt idx="18">
                  <c:v>-8.507306889352817</c:v>
                </c:pt>
                <c:pt idx="19">
                  <c:v>-23.281468675393103</c:v>
                </c:pt>
                <c:pt idx="20">
                  <c:v>-14.266442863174367</c:v>
                </c:pt>
                <c:pt idx="21">
                  <c:v>-26.482855378233914</c:v>
                </c:pt>
                <c:pt idx="22">
                  <c:v>58.510621293735923</c:v>
                </c:pt>
                <c:pt idx="23">
                  <c:v>-15.946210561442609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68-F84D-84F9-A6F2A56517C2}"/>
            </c:ext>
          </c:extLst>
        </c:ser>
        <c:ser>
          <c:idx val="1"/>
          <c:order val="1"/>
          <c:tx>
            <c:v>COP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Final_Table!$A$5:$A$28</c:f>
              <c:strCache>
                <c:ptCount val="24"/>
                <c:pt idx="0">
                  <c:v>c17</c:v>
                </c:pt>
                <c:pt idx="1">
                  <c:v>b02</c:v>
                </c:pt>
                <c:pt idx="2">
                  <c:v>b06</c:v>
                </c:pt>
                <c:pt idx="3">
                  <c:v>b01</c:v>
                </c:pt>
                <c:pt idx="4">
                  <c:v>b09</c:v>
                </c:pt>
                <c:pt idx="5">
                  <c:v>b03</c:v>
                </c:pt>
                <c:pt idx="6">
                  <c:v>c499</c:v>
                </c:pt>
                <c:pt idx="7">
                  <c:v>b10</c:v>
                </c:pt>
                <c:pt idx="8">
                  <c:v>b08</c:v>
                </c:pt>
                <c:pt idx="9">
                  <c:v>c432</c:v>
                </c:pt>
                <c:pt idx="10">
                  <c:v>b12</c:v>
                </c:pt>
                <c:pt idx="11">
                  <c:v>b13</c:v>
                </c:pt>
                <c:pt idx="12">
                  <c:v>c880</c:v>
                </c:pt>
                <c:pt idx="13">
                  <c:v>c1355</c:v>
                </c:pt>
                <c:pt idx="14">
                  <c:v>b04 </c:v>
                </c:pt>
                <c:pt idx="15">
                  <c:v>b07</c:v>
                </c:pt>
                <c:pt idx="16">
                  <c:v>c2670</c:v>
                </c:pt>
                <c:pt idx="17">
                  <c:v>b11</c:v>
                </c:pt>
                <c:pt idx="18">
                  <c:v>c1908</c:v>
                </c:pt>
                <c:pt idx="19">
                  <c:v>c7552</c:v>
                </c:pt>
                <c:pt idx="20">
                  <c:v>c5315</c:v>
                </c:pt>
                <c:pt idx="21">
                  <c:v>c3540</c:v>
                </c:pt>
                <c:pt idx="22">
                  <c:v>b05</c:v>
                </c:pt>
                <c:pt idx="23">
                  <c:v>c6288</c:v>
                </c:pt>
              </c:strCache>
            </c:strRef>
          </c:cat>
          <c:val>
            <c:numRef>
              <c:f>Final_Table!$O$5:$O$28</c:f>
              <c:numCache>
                <c:formatCode>General</c:formatCode>
                <c:ptCount val="24"/>
                <c:pt idx="0">
                  <c:v>55.555555555555557</c:v>
                </c:pt>
                <c:pt idx="1">
                  <c:v>308.33333333333331</c:v>
                </c:pt>
                <c:pt idx="2">
                  <c:v>-10.738255033557042</c:v>
                </c:pt>
                <c:pt idx="3">
                  <c:v>-18.705035971223015</c:v>
                </c:pt>
                <c:pt idx="4">
                  <c:v>0.81154192966637062</c:v>
                </c:pt>
                <c:pt idx="5">
                  <c:v>18.1091877496671</c:v>
                </c:pt>
                <c:pt idx="6">
                  <c:v>1901.096194385887</c:v>
                </c:pt>
                <c:pt idx="7">
                  <c:v>-9.8255813953488378</c:v>
                </c:pt>
                <c:pt idx="8">
                  <c:v>217.2174840085288</c:v>
                </c:pt>
                <c:pt idx="9">
                  <c:v>-49.179102990695171</c:v>
                </c:pt>
                <c:pt idx="10">
                  <c:v>11.230410926459555</c:v>
                </c:pt>
                <c:pt idx="11">
                  <c:v>-26.528549772612429</c:v>
                </c:pt>
                <c:pt idx="12">
                  <c:v>-5.5873015873015852</c:v>
                </c:pt>
                <c:pt idx="13">
                  <c:v>47.985544415947778</c:v>
                </c:pt>
                <c:pt idx="14">
                  <c:v>138.73778615298718</c:v>
                </c:pt>
                <c:pt idx="15">
                  <c:v>41.904363463795981</c:v>
                </c:pt>
                <c:pt idx="16">
                  <c:v>-51.200397995661028</c:v>
                </c:pt>
                <c:pt idx="17">
                  <c:v>-21.038547768858031</c:v>
                </c:pt>
                <c:pt idx="18">
                  <c:v>32.003611126784406</c:v>
                </c:pt>
                <c:pt idx="19">
                  <c:v>-21.915716150624242</c:v>
                </c:pt>
                <c:pt idx="20">
                  <c:v>5.7358226322997918</c:v>
                </c:pt>
                <c:pt idx="21">
                  <c:v>-18.863087023156865</c:v>
                </c:pt>
                <c:pt idx="22">
                  <c:v>-11.786519188657829</c:v>
                </c:pt>
                <c:pt idx="23">
                  <c:v>-19.338194090276595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68-F84D-84F9-A6F2A56517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1100112"/>
        <c:axId val="31036560"/>
      </c:barChart>
      <c:catAx>
        <c:axId val="31100112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Benchmark Circuits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19050" cap="flat" cmpd="sng" algn="ctr">
            <a:solidFill>
              <a:schemeClr val="tx1">
                <a:lumMod val="95000"/>
                <a:lumOff val="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036560"/>
        <c:crossesAt val="0"/>
        <c:auto val="1"/>
        <c:lblAlgn val="ctr"/>
        <c:lblOffset val="100"/>
        <c:noMultiLvlLbl val="0"/>
      </c:catAx>
      <c:valAx>
        <c:axId val="31036560"/>
        <c:scaling>
          <c:orientation val="minMax"/>
          <c:max val="350"/>
          <c:min val="-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CPU Time (Normalized Difference w.r.t. ANN)</a:t>
                </a:r>
              </a:p>
            </c:rich>
          </c:tx>
          <c:layout>
            <c:manualLayout>
              <c:xMode val="edge"/>
              <c:yMode val="edge"/>
              <c:x val="1.5462685194578609E-2"/>
              <c:y val="6.1099821658223273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54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10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8598052662456187"/>
          <c:y val="4.8160569177898876E-2"/>
          <c:w val="0.10229044722267014"/>
          <c:h val="0.1289654203268572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0.49762</cdr:x>
      <cdr:y>0.19043</cdr:y>
    </cdr:from>
    <cdr:to>
      <cdr:x>0.56424</cdr:x>
      <cdr:y>0.22806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695825" y="1060450"/>
          <a:ext cx="628650" cy="2095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0.3143</cdr:x>
      <cdr:y>0.03649</cdr:y>
    </cdr:from>
    <cdr:to>
      <cdr:x>0.35394</cdr:x>
      <cdr:y>0.18872</cdr:y>
    </cdr:to>
    <cdr:sp macro="" textlink="">
      <cdr:nvSpPr>
        <cdr:cNvPr id="3" name="TextBox 2"/>
        <cdr:cNvSpPr txBox="1"/>
      </cdr:nvSpPr>
      <cdr:spPr>
        <a:xfrm xmlns:a="http://schemas.openxmlformats.org/drawingml/2006/main" rot="16200000">
          <a:off x="1547856" y="463113"/>
          <a:ext cx="781569" cy="230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13017</a:t>
          </a:r>
        </a:p>
      </cdr:txBody>
    </cdr:sp>
  </cdr:relSizeAnchor>
  <cdr:relSizeAnchor xmlns:cdr="http://schemas.openxmlformats.org/drawingml/2006/chartDrawing">
    <cdr:from>
      <cdr:x>0.37203</cdr:x>
      <cdr:y>0.03357</cdr:y>
    </cdr:from>
    <cdr:to>
      <cdr:x>0.41571</cdr:x>
      <cdr:y>0.16185</cdr:y>
    </cdr:to>
    <cdr:sp macro="" textlink="">
      <cdr:nvSpPr>
        <cdr:cNvPr id="4" name="TextBox 3"/>
        <cdr:cNvSpPr txBox="1"/>
      </cdr:nvSpPr>
      <cdr:spPr>
        <a:xfrm xmlns:a="http://schemas.openxmlformats.org/drawingml/2006/main" rot="16200000">
          <a:off x="1956020" y="374935"/>
          <a:ext cx="658607" cy="2534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2833</a:t>
          </a:r>
        </a:p>
      </cdr:txBody>
    </cdr:sp>
  </cdr:relSizeAnchor>
  <cdr:relSizeAnchor xmlns:cdr="http://schemas.openxmlformats.org/drawingml/2006/chartDrawing">
    <cdr:from>
      <cdr:x>0.44981</cdr:x>
      <cdr:y>0.02794</cdr:y>
    </cdr:from>
    <cdr:to>
      <cdr:x>0.49417</cdr:x>
      <cdr:y>0.16477</cdr:y>
    </cdr:to>
    <cdr:sp macro="" textlink="">
      <cdr:nvSpPr>
        <cdr:cNvPr id="5" name="TextBox 4"/>
        <cdr:cNvSpPr txBox="1"/>
      </cdr:nvSpPr>
      <cdr:spPr>
        <a:xfrm xmlns:a="http://schemas.openxmlformats.org/drawingml/2006/main" rot="16200000">
          <a:off x="2387361" y="366007"/>
          <a:ext cx="702503" cy="2573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1891</a:t>
          </a:r>
        </a:p>
      </cdr:txBody>
    </cdr:sp>
  </cdr:relSizeAnchor>
  <cdr:relSizeAnchor xmlns:cdr="http://schemas.openxmlformats.org/drawingml/2006/chartDrawing">
    <cdr:from>
      <cdr:x>0.75097</cdr:x>
      <cdr:y>0.03649</cdr:y>
    </cdr:from>
    <cdr:to>
      <cdr:x>0.80339</cdr:x>
      <cdr:y>0.16477</cdr:y>
    </cdr:to>
    <cdr:sp macro="" textlink="">
      <cdr:nvSpPr>
        <cdr:cNvPr id="6" name="TextBox 5"/>
        <cdr:cNvSpPr txBox="1"/>
      </cdr:nvSpPr>
      <cdr:spPr>
        <a:xfrm xmlns:a="http://schemas.openxmlformats.org/drawingml/2006/main" rot="16200000">
          <a:off x="4180067" y="364581"/>
          <a:ext cx="658607" cy="3041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7350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0.75176</cdr:x>
      <cdr:y>0.02794</cdr:y>
    </cdr:from>
    <cdr:to>
      <cdr:x>0.79635</cdr:x>
      <cdr:y>0.16307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4472202" y="345216"/>
          <a:ext cx="684660" cy="2773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1926</a:t>
          </a:r>
          <a:endParaRPr lang="en-US" sz="20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0.49762</cdr:x>
      <cdr:y>0.19043</cdr:y>
    </cdr:from>
    <cdr:to>
      <cdr:x>0.56424</cdr:x>
      <cdr:y>0.22806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695825" y="1060450"/>
          <a:ext cx="628650" cy="2095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0.3143</cdr:x>
      <cdr:y>0.03649</cdr:y>
    </cdr:from>
    <cdr:to>
      <cdr:x>0.35394</cdr:x>
      <cdr:y>0.18872</cdr:y>
    </cdr:to>
    <cdr:sp macro="" textlink="">
      <cdr:nvSpPr>
        <cdr:cNvPr id="3" name="TextBox 2"/>
        <cdr:cNvSpPr txBox="1"/>
      </cdr:nvSpPr>
      <cdr:spPr>
        <a:xfrm xmlns:a="http://schemas.openxmlformats.org/drawingml/2006/main" rot="16200000">
          <a:off x="1547856" y="463113"/>
          <a:ext cx="781569" cy="230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13017</a:t>
          </a:r>
        </a:p>
      </cdr:txBody>
    </cdr:sp>
  </cdr:relSizeAnchor>
  <cdr:relSizeAnchor xmlns:cdr="http://schemas.openxmlformats.org/drawingml/2006/chartDrawing">
    <cdr:from>
      <cdr:x>0.37203</cdr:x>
      <cdr:y>0.03357</cdr:y>
    </cdr:from>
    <cdr:to>
      <cdr:x>0.41571</cdr:x>
      <cdr:y>0.16185</cdr:y>
    </cdr:to>
    <cdr:sp macro="" textlink="">
      <cdr:nvSpPr>
        <cdr:cNvPr id="4" name="TextBox 3"/>
        <cdr:cNvSpPr txBox="1"/>
      </cdr:nvSpPr>
      <cdr:spPr>
        <a:xfrm xmlns:a="http://schemas.openxmlformats.org/drawingml/2006/main" rot="16200000">
          <a:off x="1956020" y="374935"/>
          <a:ext cx="658607" cy="2534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2833</a:t>
          </a:r>
        </a:p>
      </cdr:txBody>
    </cdr:sp>
  </cdr:relSizeAnchor>
  <cdr:relSizeAnchor xmlns:cdr="http://schemas.openxmlformats.org/drawingml/2006/chartDrawing">
    <cdr:from>
      <cdr:x>0.44981</cdr:x>
      <cdr:y>0.02794</cdr:y>
    </cdr:from>
    <cdr:to>
      <cdr:x>0.49417</cdr:x>
      <cdr:y>0.16477</cdr:y>
    </cdr:to>
    <cdr:sp macro="" textlink="">
      <cdr:nvSpPr>
        <cdr:cNvPr id="5" name="TextBox 4"/>
        <cdr:cNvSpPr txBox="1"/>
      </cdr:nvSpPr>
      <cdr:spPr>
        <a:xfrm xmlns:a="http://schemas.openxmlformats.org/drawingml/2006/main" rot="16200000">
          <a:off x="2387361" y="366007"/>
          <a:ext cx="702503" cy="2573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1891</a:t>
          </a:r>
        </a:p>
      </cdr:txBody>
    </cdr:sp>
  </cdr:relSizeAnchor>
  <cdr:relSizeAnchor xmlns:cdr="http://schemas.openxmlformats.org/drawingml/2006/chartDrawing">
    <cdr:from>
      <cdr:x>0.75097</cdr:x>
      <cdr:y>0.03649</cdr:y>
    </cdr:from>
    <cdr:to>
      <cdr:x>0.80339</cdr:x>
      <cdr:y>0.16477</cdr:y>
    </cdr:to>
    <cdr:sp macro="" textlink="">
      <cdr:nvSpPr>
        <cdr:cNvPr id="6" name="TextBox 5"/>
        <cdr:cNvSpPr txBox="1"/>
      </cdr:nvSpPr>
      <cdr:spPr>
        <a:xfrm xmlns:a="http://schemas.openxmlformats.org/drawingml/2006/main" rot="16200000">
          <a:off x="4180067" y="364581"/>
          <a:ext cx="658607" cy="3041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7350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0.75176</cdr:x>
      <cdr:y>0.02794</cdr:y>
    </cdr:from>
    <cdr:to>
      <cdr:x>0.79635</cdr:x>
      <cdr:y>0.16307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4472202" y="345216"/>
          <a:ext cx="684660" cy="2773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1926</a:t>
          </a:r>
          <a:endParaRPr lang="en-US" sz="2000" b="1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0.49762</cdr:x>
      <cdr:y>0.19043</cdr:y>
    </cdr:from>
    <cdr:to>
      <cdr:x>0.56424</cdr:x>
      <cdr:y>0.22806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695825" y="1060450"/>
          <a:ext cx="628650" cy="2095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0.3143</cdr:x>
      <cdr:y>0.03649</cdr:y>
    </cdr:from>
    <cdr:to>
      <cdr:x>0.35394</cdr:x>
      <cdr:y>0.18872</cdr:y>
    </cdr:to>
    <cdr:sp macro="" textlink="">
      <cdr:nvSpPr>
        <cdr:cNvPr id="3" name="TextBox 2"/>
        <cdr:cNvSpPr txBox="1"/>
      </cdr:nvSpPr>
      <cdr:spPr>
        <a:xfrm xmlns:a="http://schemas.openxmlformats.org/drawingml/2006/main" rot="16200000">
          <a:off x="1547856" y="463113"/>
          <a:ext cx="781569" cy="230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13017</a:t>
          </a:r>
        </a:p>
      </cdr:txBody>
    </cdr:sp>
  </cdr:relSizeAnchor>
  <cdr:relSizeAnchor xmlns:cdr="http://schemas.openxmlformats.org/drawingml/2006/chartDrawing">
    <cdr:from>
      <cdr:x>0.37203</cdr:x>
      <cdr:y>0.03357</cdr:y>
    </cdr:from>
    <cdr:to>
      <cdr:x>0.41571</cdr:x>
      <cdr:y>0.16185</cdr:y>
    </cdr:to>
    <cdr:sp macro="" textlink="">
      <cdr:nvSpPr>
        <cdr:cNvPr id="4" name="TextBox 3"/>
        <cdr:cNvSpPr txBox="1"/>
      </cdr:nvSpPr>
      <cdr:spPr>
        <a:xfrm xmlns:a="http://schemas.openxmlformats.org/drawingml/2006/main" rot="16200000">
          <a:off x="1956020" y="374935"/>
          <a:ext cx="658607" cy="2534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2833</a:t>
          </a:r>
        </a:p>
      </cdr:txBody>
    </cdr:sp>
  </cdr:relSizeAnchor>
  <cdr:relSizeAnchor xmlns:cdr="http://schemas.openxmlformats.org/drawingml/2006/chartDrawing">
    <cdr:from>
      <cdr:x>0.44981</cdr:x>
      <cdr:y>0.02794</cdr:y>
    </cdr:from>
    <cdr:to>
      <cdr:x>0.49417</cdr:x>
      <cdr:y>0.16477</cdr:y>
    </cdr:to>
    <cdr:sp macro="" textlink="">
      <cdr:nvSpPr>
        <cdr:cNvPr id="5" name="TextBox 4"/>
        <cdr:cNvSpPr txBox="1"/>
      </cdr:nvSpPr>
      <cdr:spPr>
        <a:xfrm xmlns:a="http://schemas.openxmlformats.org/drawingml/2006/main" rot="16200000">
          <a:off x="2387361" y="366007"/>
          <a:ext cx="702503" cy="2573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1891</a:t>
          </a:r>
        </a:p>
      </cdr:txBody>
    </cdr:sp>
  </cdr:relSizeAnchor>
  <cdr:relSizeAnchor xmlns:cdr="http://schemas.openxmlformats.org/drawingml/2006/chartDrawing">
    <cdr:from>
      <cdr:x>0.75097</cdr:x>
      <cdr:y>0.03649</cdr:y>
    </cdr:from>
    <cdr:to>
      <cdr:x>0.80339</cdr:x>
      <cdr:y>0.16477</cdr:y>
    </cdr:to>
    <cdr:sp macro="" textlink="">
      <cdr:nvSpPr>
        <cdr:cNvPr id="6" name="TextBox 5"/>
        <cdr:cNvSpPr txBox="1"/>
      </cdr:nvSpPr>
      <cdr:spPr>
        <a:xfrm xmlns:a="http://schemas.openxmlformats.org/drawingml/2006/main" rot="16200000">
          <a:off x="4180067" y="364581"/>
          <a:ext cx="658607" cy="3041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7350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0.75176</cdr:x>
      <cdr:y>0.02794</cdr:y>
    </cdr:from>
    <cdr:to>
      <cdr:x>0.79635</cdr:x>
      <cdr:y>0.16307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4472202" y="345216"/>
          <a:ext cx="684660" cy="2773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1926</a:t>
          </a:r>
          <a:endParaRPr lang="en-US" sz="2000" b="1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0.49762</cdr:x>
      <cdr:y>0.19043</cdr:y>
    </cdr:from>
    <cdr:to>
      <cdr:x>0.56424</cdr:x>
      <cdr:y>0.22806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695825" y="1060450"/>
          <a:ext cx="628650" cy="2095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0.3143</cdr:x>
      <cdr:y>0.03649</cdr:y>
    </cdr:from>
    <cdr:to>
      <cdr:x>0.35394</cdr:x>
      <cdr:y>0.18872</cdr:y>
    </cdr:to>
    <cdr:sp macro="" textlink="">
      <cdr:nvSpPr>
        <cdr:cNvPr id="3" name="TextBox 2"/>
        <cdr:cNvSpPr txBox="1"/>
      </cdr:nvSpPr>
      <cdr:spPr>
        <a:xfrm xmlns:a="http://schemas.openxmlformats.org/drawingml/2006/main" rot="16200000">
          <a:off x="1547856" y="463113"/>
          <a:ext cx="781569" cy="230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13017</a:t>
          </a:r>
        </a:p>
      </cdr:txBody>
    </cdr:sp>
  </cdr:relSizeAnchor>
  <cdr:relSizeAnchor xmlns:cdr="http://schemas.openxmlformats.org/drawingml/2006/chartDrawing">
    <cdr:from>
      <cdr:x>0.37203</cdr:x>
      <cdr:y>0.03357</cdr:y>
    </cdr:from>
    <cdr:to>
      <cdr:x>0.41571</cdr:x>
      <cdr:y>0.16185</cdr:y>
    </cdr:to>
    <cdr:sp macro="" textlink="">
      <cdr:nvSpPr>
        <cdr:cNvPr id="4" name="TextBox 3"/>
        <cdr:cNvSpPr txBox="1"/>
      </cdr:nvSpPr>
      <cdr:spPr>
        <a:xfrm xmlns:a="http://schemas.openxmlformats.org/drawingml/2006/main" rot="16200000">
          <a:off x="1956020" y="374935"/>
          <a:ext cx="658607" cy="2534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2833</a:t>
          </a:r>
        </a:p>
      </cdr:txBody>
    </cdr:sp>
  </cdr:relSizeAnchor>
  <cdr:relSizeAnchor xmlns:cdr="http://schemas.openxmlformats.org/drawingml/2006/chartDrawing">
    <cdr:from>
      <cdr:x>0.44981</cdr:x>
      <cdr:y>0.02794</cdr:y>
    </cdr:from>
    <cdr:to>
      <cdr:x>0.49417</cdr:x>
      <cdr:y>0.16477</cdr:y>
    </cdr:to>
    <cdr:sp macro="" textlink="">
      <cdr:nvSpPr>
        <cdr:cNvPr id="5" name="TextBox 4"/>
        <cdr:cNvSpPr txBox="1"/>
      </cdr:nvSpPr>
      <cdr:spPr>
        <a:xfrm xmlns:a="http://schemas.openxmlformats.org/drawingml/2006/main" rot="16200000">
          <a:off x="2387361" y="366007"/>
          <a:ext cx="702503" cy="2573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1891</a:t>
          </a:r>
        </a:p>
      </cdr:txBody>
    </cdr:sp>
  </cdr:relSizeAnchor>
  <cdr:relSizeAnchor xmlns:cdr="http://schemas.openxmlformats.org/drawingml/2006/chartDrawing">
    <cdr:from>
      <cdr:x>0.75097</cdr:x>
      <cdr:y>0.03649</cdr:y>
    </cdr:from>
    <cdr:to>
      <cdr:x>0.80339</cdr:x>
      <cdr:y>0.16477</cdr:y>
    </cdr:to>
    <cdr:sp macro="" textlink="">
      <cdr:nvSpPr>
        <cdr:cNvPr id="6" name="TextBox 5"/>
        <cdr:cNvSpPr txBox="1"/>
      </cdr:nvSpPr>
      <cdr:spPr>
        <a:xfrm xmlns:a="http://schemas.openxmlformats.org/drawingml/2006/main" rot="16200000">
          <a:off x="4180067" y="364581"/>
          <a:ext cx="658607" cy="3041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7350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0.75176</cdr:x>
      <cdr:y>0.02794</cdr:y>
    </cdr:from>
    <cdr:to>
      <cdr:x>0.79635</cdr:x>
      <cdr:y>0.16307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4472202" y="345216"/>
          <a:ext cx="684660" cy="2773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1926</a:t>
          </a:r>
          <a:endParaRPr lang="en-US" sz="2000" b="1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rgbClr val="0127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rgbClr val="01274E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60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51517" y="6055743"/>
            <a:ext cx="8938883" cy="680094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+mn-lt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  <a:endParaRPr kumimoji="0"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fld id="{A16749A5-A5D6-E147-9411-6C040EFFB95D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 idx="4294967295" hasCustomPrompt="1"/>
          </p:nvPr>
        </p:nvSpPr>
        <p:spPr>
          <a:xfrm>
            <a:off x="508000" y="2209800"/>
            <a:ext cx="11277600" cy="1828800"/>
          </a:xfrm>
        </p:spPr>
        <p:txBody>
          <a:bodyPr>
            <a:normAutofit/>
          </a:bodyPr>
          <a:lstStyle>
            <a:lvl1pPr algn="ctr">
              <a:defRPr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pic>
        <p:nvPicPr>
          <p:cNvPr id="13" name="Picture 87">
            <a:extLst>
              <a:ext uri="{FF2B5EF4-FFF2-40B4-BE49-F238E27FC236}">
                <a16:creationId xmlns:a16="http://schemas.microsoft.com/office/drawing/2014/main" id="{1EC71E91-EEAC-4515-B533-AF8C7EE9D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67751"/>
          <a:stretch>
            <a:fillRect/>
          </a:stretch>
        </p:blipFill>
        <p:spPr bwMode="auto">
          <a:xfrm>
            <a:off x="10758888" y="122163"/>
            <a:ext cx="1222375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751097F-52B6-4F9C-9803-0CD67E2A138A}"/>
              </a:ext>
            </a:extLst>
          </p:cNvPr>
          <p:cNvSpPr txBox="1">
            <a:spLocks/>
          </p:cNvSpPr>
          <p:nvPr/>
        </p:nvSpPr>
        <p:spPr>
          <a:xfrm>
            <a:off x="-1" y="-42788"/>
            <a:ext cx="12192000" cy="680094"/>
          </a:xfrm>
          <a:prstGeom prst="rect">
            <a:avLst/>
          </a:prstGeom>
        </p:spPr>
        <p:txBody>
          <a:bodyPr vert="horz" anchor="ctr">
            <a:normAutofit fontScale="9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 smtClean="0"/>
              <a:t>International Test Conference</a:t>
            </a:r>
            <a:endParaRPr lang="en-US" sz="1600" dirty="0"/>
          </a:p>
          <a:p>
            <a:pPr algn="ctr"/>
            <a:r>
              <a:rPr lang="en-US" sz="1600" dirty="0" smtClean="0"/>
              <a:t>Washington DC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November 2020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00644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2">
              <a:alpha val="7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76200"/>
            <a:ext cx="11180064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08000" y="1143000"/>
            <a:ext cx="11180064" cy="4953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76648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1"/>
            <a:ext cx="12192000" cy="1143000"/>
          </a:xfrm>
          <a:prstGeom prst="rect">
            <a:avLst/>
          </a:prstGeom>
          <a:solidFill>
            <a:schemeClr val="accent2">
              <a:alpha val="7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1074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1"/>
            <a:ext cx="5384800" cy="4942367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256668" y="1219201"/>
            <a:ext cx="5384800" cy="4942367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94839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2">
              <a:alpha val="7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76200"/>
            <a:ext cx="108712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5323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03244D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295400"/>
            <a:ext cx="10871200" cy="48310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Slide Number Placeholder 3"/>
          <p:cNvSpPr txBox="1">
            <a:spLocks/>
          </p:cNvSpPr>
          <p:nvPr/>
        </p:nvSpPr>
        <p:spPr>
          <a:xfrm>
            <a:off x="11074400" y="6400548"/>
            <a:ext cx="7112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DED7AB2-EE9F-44DB-8259-3CD82A052FFC}" type="slidenum">
              <a:rPr lang="en-US" sz="1400" b="0" smtClean="0">
                <a:solidFill>
                  <a:schemeClr val="bg1"/>
                </a:solidFill>
              </a:rPr>
              <a:pPr/>
              <a:t>‹#›</a:t>
            </a:fld>
            <a:endParaRPr lang="en-US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8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A31721A-732D-BC41-99CB-3962169014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30966"/>
            <a:ext cx="9144000" cy="1655762"/>
          </a:xfrm>
        </p:spPr>
        <p:txBody>
          <a:bodyPr/>
          <a:lstStyle/>
          <a:p>
            <a:r>
              <a:rPr lang="en-US" dirty="0"/>
              <a:t>Soham Roy, </a:t>
            </a:r>
            <a:r>
              <a:rPr lang="en-US" b="1" u="sng" dirty="0"/>
              <a:t>Spencer K. </a:t>
            </a:r>
            <a:r>
              <a:rPr lang="en-US" b="1" u="sng" dirty="0" err="1"/>
              <a:t>Millican</a:t>
            </a:r>
            <a:r>
              <a:rPr lang="en-US" dirty="0"/>
              <a:t>, and </a:t>
            </a:r>
            <a:r>
              <a:rPr lang="en-US" dirty="0" err="1"/>
              <a:t>Vishwani</a:t>
            </a:r>
            <a:r>
              <a:rPr lang="en-US" dirty="0"/>
              <a:t> D. Agrawal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0C9D6E-02E3-7E44-B488-013AB5B0F2EA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508000" y="2462481"/>
            <a:ext cx="1127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Machine Intelligence for Efficient Test Pattern Generation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579350A-1040-2245-BBF3-5DB860C44C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1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45"/>
    </mc:Choice>
    <mc:Fallback xmlns="">
      <p:transition spd="slow" advTm="23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FA462-9416-C649-8839-AFA2109EE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Training data from ATPG trials</a:t>
            </a:r>
            <a:br>
              <a:rPr lang="en-US" dirty="0"/>
            </a:br>
            <a:r>
              <a:rPr lang="en-US" sz="3600" i="1" dirty="0"/>
              <a:t>Recording (un)successful backtraces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5CDBEA9-0A23-7E49-8344-BA7C84E5C2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883048"/>
              </p:ext>
            </p:extLst>
          </p:nvPr>
        </p:nvGraphicFramePr>
        <p:xfrm>
          <a:off x="4348950" y="1496371"/>
          <a:ext cx="7052672" cy="461080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721173">
                  <a:extLst>
                    <a:ext uri="{9D8B030D-6E8A-4147-A177-3AD203B41FA5}">
                      <a16:colId xmlns:a16="http://schemas.microsoft.com/office/drawing/2014/main" val="4198726788"/>
                    </a:ext>
                  </a:extLst>
                </a:gridCol>
                <a:gridCol w="283370">
                  <a:extLst>
                    <a:ext uri="{9D8B030D-6E8A-4147-A177-3AD203B41FA5}">
                      <a16:colId xmlns:a16="http://schemas.microsoft.com/office/drawing/2014/main" val="2171651660"/>
                    </a:ext>
                  </a:extLst>
                </a:gridCol>
                <a:gridCol w="283370">
                  <a:extLst>
                    <a:ext uri="{9D8B030D-6E8A-4147-A177-3AD203B41FA5}">
                      <a16:colId xmlns:a16="http://schemas.microsoft.com/office/drawing/2014/main" val="4223015183"/>
                    </a:ext>
                  </a:extLst>
                </a:gridCol>
                <a:gridCol w="283370">
                  <a:extLst>
                    <a:ext uri="{9D8B030D-6E8A-4147-A177-3AD203B41FA5}">
                      <a16:colId xmlns:a16="http://schemas.microsoft.com/office/drawing/2014/main" val="2957579336"/>
                    </a:ext>
                  </a:extLst>
                </a:gridCol>
                <a:gridCol w="283370">
                  <a:extLst>
                    <a:ext uri="{9D8B030D-6E8A-4147-A177-3AD203B41FA5}">
                      <a16:colId xmlns:a16="http://schemas.microsoft.com/office/drawing/2014/main" val="3482888387"/>
                    </a:ext>
                  </a:extLst>
                </a:gridCol>
                <a:gridCol w="283370">
                  <a:extLst>
                    <a:ext uri="{9D8B030D-6E8A-4147-A177-3AD203B41FA5}">
                      <a16:colId xmlns:a16="http://schemas.microsoft.com/office/drawing/2014/main" val="924474141"/>
                    </a:ext>
                  </a:extLst>
                </a:gridCol>
                <a:gridCol w="327077">
                  <a:extLst>
                    <a:ext uri="{9D8B030D-6E8A-4147-A177-3AD203B41FA5}">
                      <a16:colId xmlns:a16="http://schemas.microsoft.com/office/drawing/2014/main" val="3902607435"/>
                    </a:ext>
                  </a:extLst>
                </a:gridCol>
                <a:gridCol w="327077">
                  <a:extLst>
                    <a:ext uri="{9D8B030D-6E8A-4147-A177-3AD203B41FA5}">
                      <a16:colId xmlns:a16="http://schemas.microsoft.com/office/drawing/2014/main" val="3558189011"/>
                    </a:ext>
                  </a:extLst>
                </a:gridCol>
                <a:gridCol w="450916">
                  <a:extLst>
                    <a:ext uri="{9D8B030D-6E8A-4147-A177-3AD203B41FA5}">
                      <a16:colId xmlns:a16="http://schemas.microsoft.com/office/drawing/2014/main" val="4256209870"/>
                    </a:ext>
                  </a:extLst>
                </a:gridCol>
                <a:gridCol w="327806">
                  <a:extLst>
                    <a:ext uri="{9D8B030D-6E8A-4147-A177-3AD203B41FA5}">
                      <a16:colId xmlns:a16="http://schemas.microsoft.com/office/drawing/2014/main" val="703246792"/>
                    </a:ext>
                  </a:extLst>
                </a:gridCol>
                <a:gridCol w="786735">
                  <a:extLst>
                    <a:ext uri="{9D8B030D-6E8A-4147-A177-3AD203B41FA5}">
                      <a16:colId xmlns:a16="http://schemas.microsoft.com/office/drawing/2014/main" val="299294718"/>
                    </a:ext>
                  </a:extLst>
                </a:gridCol>
                <a:gridCol w="729187">
                  <a:extLst>
                    <a:ext uri="{9D8B030D-6E8A-4147-A177-3AD203B41FA5}">
                      <a16:colId xmlns:a16="http://schemas.microsoft.com/office/drawing/2014/main" val="1525234365"/>
                    </a:ext>
                  </a:extLst>
                </a:gridCol>
                <a:gridCol w="732100">
                  <a:extLst>
                    <a:ext uri="{9D8B030D-6E8A-4147-A177-3AD203B41FA5}">
                      <a16:colId xmlns:a16="http://schemas.microsoft.com/office/drawing/2014/main" val="2897527124"/>
                    </a:ext>
                  </a:extLst>
                </a:gridCol>
                <a:gridCol w="1233751">
                  <a:extLst>
                    <a:ext uri="{9D8B030D-6E8A-4147-A177-3AD203B41FA5}">
                      <a16:colId xmlns:a16="http://schemas.microsoft.com/office/drawing/2014/main" val="3998191984"/>
                    </a:ext>
                  </a:extLst>
                </a:gridCol>
              </a:tblGrid>
              <a:tr h="20326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Input Features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Output label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127298"/>
                  </a:ext>
                </a:extLst>
              </a:tr>
              <a:tr h="386428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Gate type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COP(CC)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COP(CO)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Distance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Success/Failure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385296"/>
                  </a:ext>
                </a:extLst>
              </a:tr>
              <a:tr h="1438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x</a:t>
                      </a:r>
                      <a:r>
                        <a:rPr lang="en-US" sz="1100" b="1" baseline="-25000" dirty="0">
                          <a:effectLst/>
                        </a:rPr>
                        <a:t>1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x</a:t>
                      </a:r>
                      <a:r>
                        <a:rPr lang="en-US" sz="1100" b="1" baseline="-25000">
                          <a:effectLst/>
                        </a:rPr>
                        <a:t>2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x</a:t>
                      </a:r>
                      <a:r>
                        <a:rPr lang="en-US" sz="1100" b="1" baseline="-25000">
                          <a:effectLst/>
                        </a:rPr>
                        <a:t>3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x</a:t>
                      </a:r>
                      <a:r>
                        <a:rPr lang="en-US" sz="1100" b="1" baseline="-25000">
                          <a:effectLst/>
                        </a:rPr>
                        <a:t>4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x</a:t>
                      </a:r>
                      <a:r>
                        <a:rPr lang="en-US" sz="1100" b="1" baseline="-25000" dirty="0">
                          <a:effectLst/>
                        </a:rPr>
                        <a:t>5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x</a:t>
                      </a:r>
                      <a:r>
                        <a:rPr lang="en-US" sz="1100" b="1" baseline="-25000" dirty="0">
                          <a:effectLst/>
                        </a:rPr>
                        <a:t>6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x</a:t>
                      </a:r>
                      <a:r>
                        <a:rPr lang="en-US" sz="1100" b="1" baseline="-25000" dirty="0">
                          <a:effectLst/>
                        </a:rPr>
                        <a:t>7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x</a:t>
                      </a:r>
                      <a:r>
                        <a:rPr lang="en-US" sz="1100" b="1" baseline="-25000" dirty="0">
                          <a:effectLst/>
                        </a:rPr>
                        <a:t>8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x</a:t>
                      </a:r>
                      <a:r>
                        <a:rPr lang="en-US" sz="1100" b="1" baseline="-25000" dirty="0">
                          <a:effectLst/>
                        </a:rPr>
                        <a:t>9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x</a:t>
                      </a:r>
                      <a:r>
                        <a:rPr lang="en-US" sz="1100" b="1" baseline="-25000" dirty="0">
                          <a:effectLst/>
                        </a:rPr>
                        <a:t>10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x</a:t>
                      </a:r>
                      <a:r>
                        <a:rPr lang="en-US" sz="1100" b="1" baseline="-25000" dirty="0">
                          <a:effectLst/>
                        </a:rPr>
                        <a:t>11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x</a:t>
                      </a:r>
                      <a:r>
                        <a:rPr lang="en-US" sz="1100" b="1" baseline="-25000" dirty="0">
                          <a:effectLst/>
                        </a:rPr>
                        <a:t>12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z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4175824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Line 5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0339720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Line 14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3234932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Line 6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67566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Line 10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55361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Line 14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23160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Line 1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0.489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405853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Line 8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0.977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0541325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Line 12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1951420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Line 13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6349852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Line 1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0.489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5923968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Line 8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0.977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6397260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Line 12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5439957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Line 13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369402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B050"/>
                          </a:solidFill>
                          <a:effectLst/>
                        </a:rPr>
                        <a:t>Line 3</a:t>
                      </a:r>
                      <a:endParaRPr lang="en-US" sz="11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1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0.500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0.012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0.1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1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0745285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B050"/>
                          </a:solidFill>
                          <a:effectLst/>
                        </a:rPr>
                        <a:t>Line 9</a:t>
                      </a:r>
                      <a:endParaRPr lang="en-US" sz="11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1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0.750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0.023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0.3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1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02316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B050"/>
                          </a:solidFill>
                          <a:effectLst/>
                        </a:rPr>
                        <a:t>Line 13</a:t>
                      </a:r>
                      <a:endParaRPr lang="en-US" sz="11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1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0.063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0.094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0.5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</a:rPr>
                        <a:t>1</a:t>
                      </a:r>
                      <a:endParaRPr lang="en-US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4241858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Line 2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0.500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0.489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8864011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Line 8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0.977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0221011"/>
                  </a:ext>
                </a:extLst>
              </a:tr>
            </a:tbl>
          </a:graphicData>
        </a:graphic>
      </p:graphicFrame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3DB4124E-ECDF-F44C-9CDF-1A2B2EB20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" y="3429000"/>
            <a:ext cx="3733309" cy="15455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90D1D3-3A20-4142-ABA2-19FF9FA5BCF7}"/>
              </a:ext>
            </a:extLst>
          </p:cNvPr>
          <p:cNvSpPr/>
          <p:nvPr/>
        </p:nvSpPr>
        <p:spPr>
          <a:xfrm>
            <a:off x="683486" y="4106859"/>
            <a:ext cx="298149" cy="88623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00B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ADCDAE-85A7-324E-9111-60462FEB285F}"/>
              </a:ext>
            </a:extLst>
          </p:cNvPr>
          <p:cNvSpPr/>
          <p:nvPr/>
        </p:nvSpPr>
        <p:spPr>
          <a:xfrm>
            <a:off x="1360321" y="4157995"/>
            <a:ext cx="298149" cy="88623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00B05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E1195F-1E49-EE4B-BA5F-2C095F1BC75B}"/>
              </a:ext>
            </a:extLst>
          </p:cNvPr>
          <p:cNvSpPr/>
          <p:nvPr/>
        </p:nvSpPr>
        <p:spPr>
          <a:xfrm>
            <a:off x="1658470" y="3967495"/>
            <a:ext cx="149074" cy="88623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00B05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03DC0C-5A0F-ED47-BF50-8DFF4DEEBF44}"/>
              </a:ext>
            </a:extLst>
          </p:cNvPr>
          <p:cNvSpPr/>
          <p:nvPr/>
        </p:nvSpPr>
        <p:spPr>
          <a:xfrm>
            <a:off x="1583933" y="3967496"/>
            <a:ext cx="74537" cy="272298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00B05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1B8691-D5D1-694E-986E-AAF87CC32892}"/>
              </a:ext>
            </a:extLst>
          </p:cNvPr>
          <p:cNvSpPr/>
          <p:nvPr/>
        </p:nvSpPr>
        <p:spPr>
          <a:xfrm>
            <a:off x="2186231" y="3919313"/>
            <a:ext cx="288028" cy="88623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DBBC4-4767-3C49-B2C5-849AEBDCD68C}"/>
              </a:ext>
            </a:extLst>
          </p:cNvPr>
          <p:cNvSpPr/>
          <p:nvPr/>
        </p:nvSpPr>
        <p:spPr>
          <a:xfrm>
            <a:off x="2374821" y="4088980"/>
            <a:ext cx="288029" cy="69015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00B05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CF0117-3532-B24A-AB13-C62170978C76}"/>
              </a:ext>
            </a:extLst>
          </p:cNvPr>
          <p:cNvSpPr/>
          <p:nvPr/>
        </p:nvSpPr>
        <p:spPr>
          <a:xfrm>
            <a:off x="2403614" y="3934077"/>
            <a:ext cx="70645" cy="223918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00B050"/>
              </a:solidFill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CEAB6D5-91EB-D045-BB17-453FDF7CD6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9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81"/>
    </mc:Choice>
    <mc:Fallback xmlns="">
      <p:transition spd="slow" advTm="14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C71E9-CF6F-6047-B142-B52BBD366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Result of Training</a:t>
            </a:r>
            <a:br>
              <a:rPr lang="en-US" dirty="0"/>
            </a:br>
            <a:r>
              <a:rPr lang="en-US" sz="3600" i="1" dirty="0"/>
              <a:t>An ANN that guides backtracing</a:t>
            </a:r>
            <a:endParaRPr lang="en-US" dirty="0"/>
          </a:p>
        </p:txBody>
      </p:sp>
      <p:grpSp>
        <p:nvGrpSpPr>
          <p:cNvPr id="55" name="Group 54"/>
          <p:cNvGrpSpPr/>
          <p:nvPr/>
        </p:nvGrpSpPr>
        <p:grpSpPr>
          <a:xfrm>
            <a:off x="1318670" y="2291183"/>
            <a:ext cx="4445566" cy="3172800"/>
            <a:chOff x="1318670" y="2291183"/>
            <a:chExt cx="4445566" cy="31728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6D4C4A0-9FF5-0945-826D-8B4E5B490F07}"/>
                </a:ext>
              </a:extLst>
            </p:cNvPr>
            <p:cNvSpPr/>
            <p:nvPr/>
          </p:nvSpPr>
          <p:spPr>
            <a:xfrm>
              <a:off x="1875255" y="2560216"/>
              <a:ext cx="99858" cy="109166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012E049-B4E2-824E-861F-0E4B4DFC0892}"/>
                </a:ext>
              </a:extLst>
            </p:cNvPr>
            <p:cNvSpPr/>
            <p:nvPr/>
          </p:nvSpPr>
          <p:spPr>
            <a:xfrm>
              <a:off x="1873323" y="3135334"/>
              <a:ext cx="99857" cy="118075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2107B4A-7178-B246-80BD-F9E44B7410C1}"/>
                </a:ext>
              </a:extLst>
            </p:cNvPr>
            <p:cNvSpPr/>
            <p:nvPr/>
          </p:nvSpPr>
          <p:spPr>
            <a:xfrm>
              <a:off x="1885962" y="3651699"/>
              <a:ext cx="101816" cy="11525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60077E6-DD6E-E24D-8150-6338A468E6BD}"/>
                </a:ext>
              </a:extLst>
            </p:cNvPr>
            <p:cNvSpPr/>
            <p:nvPr/>
          </p:nvSpPr>
          <p:spPr>
            <a:xfrm>
              <a:off x="1875255" y="4797380"/>
              <a:ext cx="99857" cy="11883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021A037-27D7-854B-B423-148D2F9DD213}"/>
                </a:ext>
              </a:extLst>
            </p:cNvPr>
            <p:cNvSpPr/>
            <p:nvPr/>
          </p:nvSpPr>
          <p:spPr>
            <a:xfrm>
              <a:off x="3584421" y="2504123"/>
              <a:ext cx="322088" cy="35425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A8C7E61-CCD1-8E4B-99EA-ACCC00431A57}"/>
                </a:ext>
              </a:extLst>
            </p:cNvPr>
            <p:cNvCxnSpPr>
              <a:stCxn id="4" idx="7"/>
              <a:endCxn id="8" idx="1"/>
            </p:cNvCxnSpPr>
            <p:nvPr/>
          </p:nvCxnSpPr>
          <p:spPr>
            <a:xfrm flipV="1">
              <a:off x="1960489" y="2556002"/>
              <a:ext cx="1671102" cy="20201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292641B-7DA2-6A47-A432-F1722EFE458D}"/>
                </a:ext>
              </a:extLst>
            </p:cNvPr>
            <p:cNvCxnSpPr>
              <a:stCxn id="4" idx="6"/>
              <a:endCxn id="47" idx="1"/>
            </p:cNvCxnSpPr>
            <p:nvPr/>
          </p:nvCxnSpPr>
          <p:spPr>
            <a:xfrm>
              <a:off x="1975113" y="2614798"/>
              <a:ext cx="1717562" cy="588718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B98A3B5-7B76-1249-8F28-7FB0CE85264D}"/>
                </a:ext>
              </a:extLst>
            </p:cNvPr>
            <p:cNvCxnSpPr>
              <a:stCxn id="4" idx="5"/>
              <a:endCxn id="46" idx="0"/>
            </p:cNvCxnSpPr>
            <p:nvPr/>
          </p:nvCxnSpPr>
          <p:spPr>
            <a:xfrm>
              <a:off x="1960489" y="2653394"/>
              <a:ext cx="1868866" cy="1962911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EB65070-0F96-8946-9D6B-6AF2544DA56C}"/>
                </a:ext>
              </a:extLst>
            </p:cNvPr>
            <p:cNvCxnSpPr>
              <a:stCxn id="5" idx="7"/>
              <a:endCxn id="8" idx="2"/>
            </p:cNvCxnSpPr>
            <p:nvPr/>
          </p:nvCxnSpPr>
          <p:spPr>
            <a:xfrm flipV="1">
              <a:off x="1958555" y="2681248"/>
              <a:ext cx="1625866" cy="471376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D9D5BA2-447E-5742-BE0C-1FD54E344CC6}"/>
                </a:ext>
              </a:extLst>
            </p:cNvPr>
            <p:cNvCxnSpPr>
              <a:stCxn id="5" idx="6"/>
              <a:endCxn id="47" idx="2"/>
            </p:cNvCxnSpPr>
            <p:nvPr/>
          </p:nvCxnSpPr>
          <p:spPr>
            <a:xfrm>
              <a:off x="1973178" y="3194370"/>
              <a:ext cx="1672326" cy="134394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BEDDB23-867D-CE47-976A-A9B6E229C366}"/>
                </a:ext>
              </a:extLst>
            </p:cNvPr>
            <p:cNvCxnSpPr>
              <a:stCxn id="5" idx="5"/>
              <a:endCxn id="46" idx="1"/>
            </p:cNvCxnSpPr>
            <p:nvPr/>
          </p:nvCxnSpPr>
          <p:spPr>
            <a:xfrm>
              <a:off x="1958555" y="3236116"/>
              <a:ext cx="1756924" cy="1432067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5118050-B70D-0E4C-9C5E-CB870CF7EAEE}"/>
                </a:ext>
              </a:extLst>
            </p:cNvPr>
            <p:cNvCxnSpPr>
              <a:stCxn id="6" idx="7"/>
              <a:endCxn id="8" idx="3"/>
            </p:cNvCxnSpPr>
            <p:nvPr/>
          </p:nvCxnSpPr>
          <p:spPr>
            <a:xfrm flipV="1">
              <a:off x="1972868" y="2806495"/>
              <a:ext cx="1658722" cy="862083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CC23059-06C3-184E-8780-707E3AE2C5DA}"/>
                </a:ext>
              </a:extLst>
            </p:cNvPr>
            <p:cNvCxnSpPr>
              <a:stCxn id="6" idx="6"/>
              <a:endCxn id="47" idx="3"/>
            </p:cNvCxnSpPr>
            <p:nvPr/>
          </p:nvCxnSpPr>
          <p:spPr>
            <a:xfrm flipV="1">
              <a:off x="1987778" y="3454011"/>
              <a:ext cx="1704895" cy="255313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1BFF862-43AE-4E4B-B7B0-B4922302D23A}"/>
                </a:ext>
              </a:extLst>
            </p:cNvPr>
            <p:cNvCxnSpPr>
              <a:stCxn id="7" idx="7"/>
              <a:endCxn id="8" idx="4"/>
            </p:cNvCxnSpPr>
            <p:nvPr/>
          </p:nvCxnSpPr>
          <p:spPr>
            <a:xfrm flipV="1">
              <a:off x="1960489" y="2858373"/>
              <a:ext cx="1784977" cy="1956410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41D1D6A-52F8-7244-8180-2E319C40B574}"/>
                </a:ext>
              </a:extLst>
            </p:cNvPr>
            <p:cNvCxnSpPr>
              <a:stCxn id="7" idx="6"/>
              <a:endCxn id="47" idx="4"/>
            </p:cNvCxnSpPr>
            <p:nvPr/>
          </p:nvCxnSpPr>
          <p:spPr>
            <a:xfrm flipV="1">
              <a:off x="1975113" y="3505888"/>
              <a:ext cx="1831437" cy="1350907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AD06CB6-6052-9540-AF8C-41073BF503E5}"/>
                </a:ext>
              </a:extLst>
            </p:cNvPr>
            <p:cNvCxnSpPr>
              <a:stCxn id="6" idx="5"/>
              <a:endCxn id="46" idx="2"/>
            </p:cNvCxnSpPr>
            <p:nvPr/>
          </p:nvCxnSpPr>
          <p:spPr>
            <a:xfrm>
              <a:off x="1972868" y="3750070"/>
              <a:ext cx="1695442" cy="1043360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098CCCF-5683-404F-85AD-949CD7EDB2D8}"/>
                </a:ext>
              </a:extLst>
            </p:cNvPr>
            <p:cNvCxnSpPr>
              <a:stCxn id="7" idx="5"/>
              <a:endCxn id="46" idx="3"/>
            </p:cNvCxnSpPr>
            <p:nvPr/>
          </p:nvCxnSpPr>
          <p:spPr>
            <a:xfrm>
              <a:off x="1960489" y="4898808"/>
              <a:ext cx="1754991" cy="19869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CCCB1D3-CAEC-9F4D-A2BF-5CB3DD6957B7}"/>
                </a:ext>
              </a:extLst>
            </p:cNvPr>
            <p:cNvCxnSpPr>
              <a:stCxn id="8" idx="6"/>
              <a:endCxn id="44" idx="1"/>
            </p:cNvCxnSpPr>
            <p:nvPr/>
          </p:nvCxnSpPr>
          <p:spPr>
            <a:xfrm>
              <a:off x="3906509" y="2681248"/>
              <a:ext cx="1260071" cy="970449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81BC043-5EBC-304F-B69B-5D7D4053E5A7}"/>
                </a:ext>
              </a:extLst>
            </p:cNvPr>
            <p:cNvCxnSpPr>
              <a:stCxn id="47" idx="6"/>
              <a:endCxn id="44" idx="2"/>
            </p:cNvCxnSpPr>
            <p:nvPr/>
          </p:nvCxnSpPr>
          <p:spPr>
            <a:xfrm>
              <a:off x="3967592" y="3328764"/>
              <a:ext cx="1149073" cy="451282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0B6566A-5A9F-0F46-A121-E6DCA075CA3B}"/>
                </a:ext>
              </a:extLst>
            </p:cNvPr>
            <p:cNvCxnSpPr>
              <a:stCxn id="46" idx="6"/>
              <a:endCxn id="44" idx="3"/>
            </p:cNvCxnSpPr>
            <p:nvPr/>
          </p:nvCxnSpPr>
          <p:spPr>
            <a:xfrm flipV="1">
              <a:off x="3990399" y="3908394"/>
              <a:ext cx="1176183" cy="885037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B2DF240-7A07-3B4C-A477-9CADFE81FCA7}"/>
                </a:ext>
              </a:extLst>
            </p:cNvPr>
            <p:cNvSpPr txBox="1"/>
            <p:nvPr/>
          </p:nvSpPr>
          <p:spPr>
            <a:xfrm flipH="1">
              <a:off x="1318670" y="4886691"/>
              <a:ext cx="1258189" cy="462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Input Nodes</a:t>
              </a:r>
            </a:p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9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Features</a:t>
              </a:r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1755D51-3EDF-D24D-A744-A24346386F7F}"/>
                </a:ext>
              </a:extLst>
            </p:cNvPr>
            <p:cNvSpPr/>
            <p:nvPr/>
          </p:nvSpPr>
          <p:spPr>
            <a:xfrm>
              <a:off x="3247798" y="5001324"/>
              <a:ext cx="1030306" cy="4626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Hidden Layer</a:t>
              </a:r>
            </a:p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Neurons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5C5A994-9406-CA46-AF4A-3AABEB8F32BF}"/>
                </a:ext>
              </a:extLst>
            </p:cNvPr>
            <p:cNvSpPr/>
            <p:nvPr/>
          </p:nvSpPr>
          <p:spPr>
            <a:xfrm>
              <a:off x="5067148" y="3987330"/>
              <a:ext cx="633163" cy="8096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Output Neuron</a:t>
              </a:r>
            </a:p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9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Label</a:t>
              </a:r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825E6D7-8423-9148-9E9D-2A1D303FC875}"/>
                </a:ext>
              </a:extLst>
            </p:cNvPr>
            <p:cNvSpPr/>
            <p:nvPr/>
          </p:nvSpPr>
          <p:spPr>
            <a:xfrm>
              <a:off x="1341075" y="2296309"/>
              <a:ext cx="842715" cy="2891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Bias Node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C518A47-0F09-F74E-BC91-F4532FA8C7D7}"/>
                </a:ext>
              </a:extLst>
            </p:cNvPr>
            <p:cNvSpPr txBox="1"/>
            <p:nvPr/>
          </p:nvSpPr>
          <p:spPr>
            <a:xfrm>
              <a:off x="1327542" y="2472858"/>
              <a:ext cx="631013" cy="289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9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0 </a:t>
              </a:r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= +1</a:t>
              </a:r>
              <a:r>
                <a:rPr lang="en-US" sz="9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CF6A4B2-43AB-4240-83DF-8967699BE7B9}"/>
                </a:ext>
              </a:extLst>
            </p:cNvPr>
            <p:cNvSpPr/>
            <p:nvPr/>
          </p:nvSpPr>
          <p:spPr>
            <a:xfrm>
              <a:off x="1613431" y="3038256"/>
              <a:ext cx="343076" cy="2891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9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F4D0617-34E9-514A-9066-EB5F74954120}"/>
                </a:ext>
              </a:extLst>
            </p:cNvPr>
            <p:cNvSpPr/>
            <p:nvPr/>
          </p:nvSpPr>
          <p:spPr>
            <a:xfrm>
              <a:off x="1606226" y="3530396"/>
              <a:ext cx="343076" cy="2891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9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1E5825D-9E78-1544-9A03-6FC0320EB15C}"/>
                </a:ext>
              </a:extLst>
            </p:cNvPr>
            <p:cNvSpPr/>
            <p:nvPr/>
          </p:nvSpPr>
          <p:spPr>
            <a:xfrm>
              <a:off x="1603303" y="4679341"/>
              <a:ext cx="366523" cy="2891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9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2A5C1DB-4D87-0B4A-8B85-82BB60F50985}"/>
                </a:ext>
              </a:extLst>
            </p:cNvPr>
            <p:cNvSpPr/>
            <p:nvPr/>
          </p:nvSpPr>
          <p:spPr>
            <a:xfrm>
              <a:off x="3888348" y="2463814"/>
              <a:ext cx="343076" cy="2891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9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C2D2AE2-E3D4-6D45-B6BA-285D4AB0F72F}"/>
                </a:ext>
              </a:extLst>
            </p:cNvPr>
            <p:cNvSpPr/>
            <p:nvPr/>
          </p:nvSpPr>
          <p:spPr>
            <a:xfrm>
              <a:off x="3912065" y="3066404"/>
              <a:ext cx="343076" cy="2891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9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2AFFEFB-D18D-D942-88B6-F6C9E7D82A7E}"/>
                </a:ext>
              </a:extLst>
            </p:cNvPr>
            <p:cNvSpPr/>
            <p:nvPr/>
          </p:nvSpPr>
          <p:spPr>
            <a:xfrm>
              <a:off x="3993824" y="4797620"/>
              <a:ext cx="36528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9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95C56C9-4A1D-574E-9148-A1F322DD5276}"/>
                </a:ext>
              </a:extLst>
            </p:cNvPr>
            <p:cNvSpPr/>
            <p:nvPr/>
          </p:nvSpPr>
          <p:spPr>
            <a:xfrm>
              <a:off x="5477078" y="3678698"/>
              <a:ext cx="287158" cy="2891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en-US" sz="9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F2F459B-4BDB-1D46-A24C-5F99006EF717}"/>
                </a:ext>
              </a:extLst>
            </p:cNvPr>
            <p:cNvSpPr/>
            <p:nvPr/>
          </p:nvSpPr>
          <p:spPr>
            <a:xfrm>
              <a:off x="2559209" y="2291183"/>
              <a:ext cx="743107" cy="2891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w(X</a:t>
              </a:r>
              <a:r>
                <a:rPr lang="en-US" sz="9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,Y</a:t>
              </a:r>
              <a:r>
                <a:rPr lang="en-US" sz="9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9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088D1FE-8DB7-B546-98B3-F7D1C33B1583}"/>
                </a:ext>
              </a:extLst>
            </p:cNvPr>
            <p:cNvSpPr/>
            <p:nvPr/>
          </p:nvSpPr>
          <p:spPr>
            <a:xfrm rot="2198218">
              <a:off x="4250312" y="2940007"/>
              <a:ext cx="682181" cy="2891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w(Y</a:t>
              </a:r>
              <a:r>
                <a:rPr lang="en-US" sz="9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, Z)</a:t>
              </a:r>
              <a:endParaRPr lang="en-US" sz="9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46EA362-61E3-954A-AC98-177033D53B37}"/>
                </a:ext>
              </a:extLst>
            </p:cNvPr>
            <p:cNvSpPr/>
            <p:nvPr/>
          </p:nvSpPr>
          <p:spPr>
            <a:xfrm rot="19516161">
              <a:off x="4278080" y="4381118"/>
              <a:ext cx="696611" cy="2891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w(Y</a:t>
              </a:r>
              <a:r>
                <a:rPr lang="en-US" sz="9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, Z)</a:t>
              </a:r>
              <a:endParaRPr lang="en-US" sz="9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F15D719-1050-B142-A3A5-BD31601D13E9}"/>
                </a:ext>
              </a:extLst>
            </p:cNvPr>
            <p:cNvSpPr/>
            <p:nvPr/>
          </p:nvSpPr>
          <p:spPr>
            <a:xfrm rot="1203073">
              <a:off x="4083104" y="3537885"/>
              <a:ext cx="682181" cy="2891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w(Y</a:t>
              </a:r>
              <a:r>
                <a:rPr lang="en-US" sz="9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, Z)</a:t>
              </a:r>
              <a:endParaRPr lang="en-US" sz="9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5830378-5973-5B4E-AF53-B0858101BBC3}"/>
                </a:ext>
              </a:extLst>
            </p:cNvPr>
            <p:cNvCxnSpPr/>
            <p:nvPr/>
          </p:nvCxnSpPr>
          <p:spPr>
            <a:xfrm flipH="1">
              <a:off x="3792420" y="4015008"/>
              <a:ext cx="976" cy="370993"/>
            </a:xfrm>
            <a:prstGeom prst="line">
              <a:avLst/>
            </a:prstGeom>
            <a:ln w="101600" cap="rnd">
              <a:prstDash val="sysDot"/>
            </a:ln>
            <a:effectLst>
              <a:softEdge rad="12700"/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F5925D7-F666-E44A-B519-14CA86413B96}"/>
                </a:ext>
              </a:extLst>
            </p:cNvPr>
            <p:cNvCxnSpPr/>
            <p:nvPr/>
          </p:nvCxnSpPr>
          <p:spPr>
            <a:xfrm>
              <a:off x="1908177" y="4121198"/>
              <a:ext cx="1" cy="346677"/>
            </a:xfrm>
            <a:prstGeom prst="line">
              <a:avLst/>
            </a:prstGeom>
            <a:ln w="101600" cap="rnd">
              <a:prstDash val="sysDot"/>
            </a:ln>
            <a:effectLst>
              <a:softEdge rad="12700"/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5F55DAE-6324-144E-9A6C-4656B43BF40B}"/>
                </a:ext>
              </a:extLst>
            </p:cNvPr>
            <p:cNvSpPr/>
            <p:nvPr/>
          </p:nvSpPr>
          <p:spPr>
            <a:xfrm>
              <a:off x="2522389" y="4652799"/>
              <a:ext cx="739901" cy="2891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w(X</a:t>
              </a:r>
              <a:r>
                <a:rPr lang="en-US" sz="9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,Y</a:t>
              </a:r>
              <a:r>
                <a:rPr lang="en-US" sz="9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9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A199C9E-FE01-D140-8503-C19964556E1A}"/>
                </a:ext>
              </a:extLst>
            </p:cNvPr>
            <p:cNvSpPr/>
            <p:nvPr/>
          </p:nvSpPr>
          <p:spPr>
            <a:xfrm rot="19155684">
              <a:off x="2317353" y="4398875"/>
              <a:ext cx="725471" cy="2891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w(X</a:t>
              </a:r>
              <a:r>
                <a:rPr lang="en-US" sz="9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,Y</a:t>
              </a:r>
              <a:r>
                <a:rPr lang="en-US" sz="9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9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2442F99-DED0-694F-9766-13D7BCEC6E43}"/>
                </a:ext>
              </a:extLst>
            </p:cNvPr>
            <p:cNvSpPr/>
            <p:nvPr/>
          </p:nvSpPr>
          <p:spPr>
            <a:xfrm>
              <a:off x="5116666" y="3598535"/>
              <a:ext cx="340841" cy="36302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1F1CD92-8FD7-6D4D-A164-FFAB82CF2D14}"/>
                </a:ext>
              </a:extLst>
            </p:cNvPr>
            <p:cNvSpPr/>
            <p:nvPr/>
          </p:nvSpPr>
          <p:spPr>
            <a:xfrm>
              <a:off x="3888348" y="2463977"/>
              <a:ext cx="343076" cy="2891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9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61BA352-79C9-2F4A-AC9F-5B5EA8C984DD}"/>
                </a:ext>
              </a:extLst>
            </p:cNvPr>
            <p:cNvSpPr/>
            <p:nvPr/>
          </p:nvSpPr>
          <p:spPr>
            <a:xfrm>
              <a:off x="3668311" y="4616305"/>
              <a:ext cx="322088" cy="35425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81EB423-51F1-B841-A55D-F93C819611FD}"/>
                </a:ext>
              </a:extLst>
            </p:cNvPr>
            <p:cNvSpPr/>
            <p:nvPr/>
          </p:nvSpPr>
          <p:spPr>
            <a:xfrm>
              <a:off x="3645505" y="3151639"/>
              <a:ext cx="322088" cy="35425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B2F1E76-9698-3047-A8A4-BFCF409BCC9A}"/>
              </a:ext>
            </a:extLst>
          </p:cNvPr>
          <p:cNvCxnSpPr>
            <a:cxnSpLocks/>
          </p:cNvCxnSpPr>
          <p:nvPr/>
        </p:nvCxnSpPr>
        <p:spPr>
          <a:xfrm>
            <a:off x="9075000" y="3759565"/>
            <a:ext cx="34663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D67B493-63F8-824C-9E71-BDB244187076}"/>
              </a:ext>
            </a:extLst>
          </p:cNvPr>
          <p:cNvCxnSpPr>
            <a:cxnSpLocks/>
          </p:cNvCxnSpPr>
          <p:nvPr/>
        </p:nvCxnSpPr>
        <p:spPr>
          <a:xfrm>
            <a:off x="7214264" y="3604768"/>
            <a:ext cx="91948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8EF95E7-0427-2C42-B604-04454F34BA43}"/>
              </a:ext>
            </a:extLst>
          </p:cNvPr>
          <p:cNvCxnSpPr>
            <a:cxnSpLocks/>
          </p:cNvCxnSpPr>
          <p:nvPr/>
        </p:nvCxnSpPr>
        <p:spPr>
          <a:xfrm>
            <a:off x="7214264" y="3970653"/>
            <a:ext cx="92807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F87A5A7-BEAB-BD4C-B99E-AED0938B645F}"/>
              </a:ext>
            </a:extLst>
          </p:cNvPr>
          <p:cNvGrpSpPr/>
          <p:nvPr/>
        </p:nvGrpSpPr>
        <p:grpSpPr>
          <a:xfrm>
            <a:off x="7969020" y="3404159"/>
            <a:ext cx="1105980" cy="710812"/>
            <a:chOff x="1411532" y="4095714"/>
            <a:chExt cx="384594" cy="247178"/>
          </a:xfrm>
          <a:solidFill>
            <a:schemeClr val="bg1"/>
          </a:solidFill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D865D4F-A78C-034E-AF40-CAF571919516}"/>
                </a:ext>
              </a:extLst>
            </p:cNvPr>
            <p:cNvSpPr/>
            <p:nvPr/>
          </p:nvSpPr>
          <p:spPr>
            <a:xfrm>
              <a:off x="1711377" y="4176929"/>
              <a:ext cx="84749" cy="84749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</a:endParaRPr>
            </a:p>
          </p:txBody>
        </p:sp>
        <p:sp>
          <p:nvSpPr>
            <p:cNvPr id="53" name="Moon 52">
              <a:extLst>
                <a:ext uri="{FF2B5EF4-FFF2-40B4-BE49-F238E27FC236}">
                  <a16:creationId xmlns:a16="http://schemas.microsoft.com/office/drawing/2014/main" id="{D045CC97-DE92-244E-ABEC-457A0A32E416}"/>
                </a:ext>
              </a:extLst>
            </p:cNvPr>
            <p:cNvSpPr/>
            <p:nvPr/>
          </p:nvSpPr>
          <p:spPr>
            <a:xfrm rot="10800000">
              <a:off x="1411532" y="4095714"/>
              <a:ext cx="299845" cy="247178"/>
            </a:xfrm>
            <a:prstGeom prst="moon">
              <a:avLst>
                <a:gd name="adj" fmla="val 78062"/>
              </a:avLst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10D9270-07DF-4440-8DBB-E7F26E8812AC}"/>
              </a:ext>
            </a:extLst>
          </p:cNvPr>
          <p:cNvGrpSpPr/>
          <p:nvPr/>
        </p:nvGrpSpPr>
        <p:grpSpPr>
          <a:xfrm>
            <a:off x="6796890" y="4671064"/>
            <a:ext cx="1307692" cy="993406"/>
            <a:chOff x="4761589" y="3334327"/>
            <a:chExt cx="2130340" cy="1709254"/>
          </a:xfrm>
        </p:grpSpPr>
        <p:sp>
          <p:nvSpPr>
            <p:cNvPr id="57" name="Cylinder 54">
              <a:extLst>
                <a:ext uri="{FF2B5EF4-FFF2-40B4-BE49-F238E27FC236}">
                  <a16:creationId xmlns:a16="http://schemas.microsoft.com/office/drawing/2014/main" id="{B1348B75-1DFE-0640-A587-C1CFE05C513F}"/>
                </a:ext>
              </a:extLst>
            </p:cNvPr>
            <p:cNvSpPr/>
            <p:nvPr/>
          </p:nvSpPr>
          <p:spPr>
            <a:xfrm rot="2930072">
              <a:off x="5105266" y="4463929"/>
              <a:ext cx="235975" cy="923330"/>
            </a:xfrm>
            <a:prstGeom prst="can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Circle: Hollow 55">
              <a:extLst>
                <a:ext uri="{FF2B5EF4-FFF2-40B4-BE49-F238E27FC236}">
                  <a16:creationId xmlns:a16="http://schemas.microsoft.com/office/drawing/2014/main" id="{89F83306-C27B-4941-8404-41F33F88B41F}"/>
                </a:ext>
              </a:extLst>
            </p:cNvPr>
            <p:cNvSpPr/>
            <p:nvPr/>
          </p:nvSpPr>
          <p:spPr>
            <a:xfrm>
              <a:off x="5278035" y="3334327"/>
              <a:ext cx="1613894" cy="1591268"/>
            </a:xfrm>
            <a:prstGeom prst="donut">
              <a:avLst>
                <a:gd name="adj" fmla="val 15047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5160005-285B-944C-B4D1-FF15F746816F}"/>
              </a:ext>
            </a:extLst>
          </p:cNvPr>
          <p:cNvGrpSpPr/>
          <p:nvPr/>
        </p:nvGrpSpPr>
        <p:grpSpPr>
          <a:xfrm>
            <a:off x="6752647" y="2061746"/>
            <a:ext cx="1351935" cy="1003204"/>
            <a:chOff x="4761589" y="3334327"/>
            <a:chExt cx="2130340" cy="1709254"/>
          </a:xfrm>
        </p:grpSpPr>
        <p:sp>
          <p:nvSpPr>
            <p:cNvPr id="61" name="Cylinder 54">
              <a:extLst>
                <a:ext uri="{FF2B5EF4-FFF2-40B4-BE49-F238E27FC236}">
                  <a16:creationId xmlns:a16="http://schemas.microsoft.com/office/drawing/2014/main" id="{FC2BF687-CD1F-4E43-963E-2348B0DC0CF0}"/>
                </a:ext>
              </a:extLst>
            </p:cNvPr>
            <p:cNvSpPr/>
            <p:nvPr/>
          </p:nvSpPr>
          <p:spPr>
            <a:xfrm rot="2930072">
              <a:off x="5105266" y="4463929"/>
              <a:ext cx="235975" cy="923330"/>
            </a:xfrm>
            <a:prstGeom prst="can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Circle: Hollow 55">
              <a:extLst>
                <a:ext uri="{FF2B5EF4-FFF2-40B4-BE49-F238E27FC236}">
                  <a16:creationId xmlns:a16="http://schemas.microsoft.com/office/drawing/2014/main" id="{0F1B1DBD-4E23-B24D-8DAA-1795F511D720}"/>
                </a:ext>
              </a:extLst>
            </p:cNvPr>
            <p:cNvSpPr/>
            <p:nvPr/>
          </p:nvSpPr>
          <p:spPr>
            <a:xfrm>
              <a:off x="5278035" y="3334327"/>
              <a:ext cx="1613894" cy="1591268"/>
            </a:xfrm>
            <a:prstGeom prst="donut">
              <a:avLst>
                <a:gd name="adj" fmla="val 15047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3" name="Right Arrow 62">
            <a:extLst>
              <a:ext uri="{FF2B5EF4-FFF2-40B4-BE49-F238E27FC236}">
                <a16:creationId xmlns:a16="http://schemas.microsoft.com/office/drawing/2014/main" id="{4DD8CDCD-5333-4145-9580-BAFA4A56157C}"/>
              </a:ext>
            </a:extLst>
          </p:cNvPr>
          <p:cNvSpPr/>
          <p:nvPr/>
        </p:nvSpPr>
        <p:spPr>
          <a:xfrm flipV="1">
            <a:off x="5879251" y="3667050"/>
            <a:ext cx="684464" cy="2639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ight Arrow 64">
            <a:extLst>
              <a:ext uri="{FF2B5EF4-FFF2-40B4-BE49-F238E27FC236}">
                <a16:creationId xmlns:a16="http://schemas.microsoft.com/office/drawing/2014/main" id="{BB48ECF5-2DAD-9648-938F-2B1343DD5810}"/>
              </a:ext>
            </a:extLst>
          </p:cNvPr>
          <p:cNvSpPr/>
          <p:nvPr/>
        </p:nvSpPr>
        <p:spPr>
          <a:xfrm rot="16200000" flipV="1">
            <a:off x="7313352" y="3166805"/>
            <a:ext cx="518163" cy="2269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ight Arrow 65">
            <a:extLst>
              <a:ext uri="{FF2B5EF4-FFF2-40B4-BE49-F238E27FC236}">
                <a16:creationId xmlns:a16="http://schemas.microsoft.com/office/drawing/2014/main" id="{0EA4155A-045A-6945-9E4E-E82927337724}"/>
              </a:ext>
            </a:extLst>
          </p:cNvPr>
          <p:cNvSpPr/>
          <p:nvPr/>
        </p:nvSpPr>
        <p:spPr>
          <a:xfrm rot="5400000" flipV="1">
            <a:off x="7294195" y="4200777"/>
            <a:ext cx="598828" cy="269347"/>
          </a:xfrm>
          <a:prstGeom prst="rightArrow">
            <a:avLst>
              <a:gd name="adj1" fmla="val 43830"/>
              <a:gd name="adj2" fmla="val 748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B045AB1-6639-C846-A4FA-858ACDFD62EC}"/>
              </a:ext>
            </a:extLst>
          </p:cNvPr>
          <p:cNvSpPr txBox="1"/>
          <p:nvPr/>
        </p:nvSpPr>
        <p:spPr>
          <a:xfrm>
            <a:off x="7151023" y="2258851"/>
            <a:ext cx="883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0.23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867107A-48DD-374E-B7DF-E01E584F3B88}"/>
              </a:ext>
            </a:extLst>
          </p:cNvPr>
          <p:cNvSpPr txBox="1"/>
          <p:nvPr/>
        </p:nvSpPr>
        <p:spPr>
          <a:xfrm>
            <a:off x="7168790" y="4844638"/>
            <a:ext cx="935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0.72</a:t>
            </a:r>
          </a:p>
        </p:txBody>
      </p:sp>
      <p:sp>
        <p:nvSpPr>
          <p:cNvPr id="69" name="Right Arrow 68">
            <a:extLst>
              <a:ext uri="{FF2B5EF4-FFF2-40B4-BE49-F238E27FC236}">
                <a16:creationId xmlns:a16="http://schemas.microsoft.com/office/drawing/2014/main" id="{998C2A31-52C0-D34D-96E8-258FCD78A65E}"/>
              </a:ext>
            </a:extLst>
          </p:cNvPr>
          <p:cNvSpPr/>
          <p:nvPr/>
        </p:nvSpPr>
        <p:spPr>
          <a:xfrm rot="9735895" flipV="1">
            <a:off x="8255404" y="3767070"/>
            <a:ext cx="432423" cy="167742"/>
          </a:xfrm>
          <a:prstGeom prst="righ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B798861-42F6-2640-9045-320325DC6818}"/>
              </a:ext>
            </a:extLst>
          </p:cNvPr>
          <p:cNvSpPr txBox="1"/>
          <p:nvPr/>
        </p:nvSpPr>
        <p:spPr>
          <a:xfrm>
            <a:off x="7969020" y="4045764"/>
            <a:ext cx="20043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Backtrace this way!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94763C7-0F4B-C647-8ED4-D29E163D8F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9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77"/>
    </mc:Choice>
    <mc:Fallback xmlns="">
      <p:transition spd="slow" advTm="28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F79C99E-6B8E-0245-9943-D93EED30D588}"/>
              </a:ext>
            </a:extLst>
          </p:cNvPr>
          <p:cNvCxnSpPr>
            <a:cxnSpLocks/>
          </p:cNvCxnSpPr>
          <p:nvPr/>
        </p:nvCxnSpPr>
        <p:spPr>
          <a:xfrm>
            <a:off x="9410120" y="2732487"/>
            <a:ext cx="0" cy="5266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F2EE792-EBED-994F-BD03-ECA67F7C6319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8181975" y="3633786"/>
            <a:ext cx="555045" cy="71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D8DB18F-2576-8846-8F44-E78C431BA5B4}"/>
              </a:ext>
            </a:extLst>
          </p:cNvPr>
          <p:cNvCxnSpPr>
            <a:cxnSpLocks/>
          </p:cNvCxnSpPr>
          <p:nvPr/>
        </p:nvCxnSpPr>
        <p:spPr>
          <a:xfrm flipV="1">
            <a:off x="8125984" y="4218782"/>
            <a:ext cx="433144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3125C40-591F-5047-9F10-22240933A0CB}"/>
              </a:ext>
            </a:extLst>
          </p:cNvPr>
          <p:cNvCxnSpPr>
            <a:cxnSpLocks/>
          </p:cNvCxnSpPr>
          <p:nvPr/>
        </p:nvCxnSpPr>
        <p:spPr>
          <a:xfrm flipV="1">
            <a:off x="8125984" y="4966491"/>
            <a:ext cx="690991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17E4C9A-8D9B-2E42-996B-9036D87A140F}"/>
              </a:ext>
            </a:extLst>
          </p:cNvPr>
          <p:cNvCxnSpPr>
            <a:cxnSpLocks/>
          </p:cNvCxnSpPr>
          <p:nvPr/>
        </p:nvCxnSpPr>
        <p:spPr>
          <a:xfrm>
            <a:off x="9756775" y="4555326"/>
            <a:ext cx="825500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8477F17-CBF2-8F4C-999A-94FF00D89D39}"/>
              </a:ext>
            </a:extLst>
          </p:cNvPr>
          <p:cNvCxnSpPr>
            <a:cxnSpLocks/>
          </p:cNvCxnSpPr>
          <p:nvPr/>
        </p:nvCxnSpPr>
        <p:spPr>
          <a:xfrm>
            <a:off x="9921875" y="3773486"/>
            <a:ext cx="687145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92E4146-E768-2F4B-87DB-0E12275F4652}"/>
              </a:ext>
            </a:extLst>
          </p:cNvPr>
          <p:cNvCxnSpPr>
            <a:cxnSpLocks/>
          </p:cNvCxnSpPr>
          <p:nvPr/>
        </p:nvCxnSpPr>
        <p:spPr>
          <a:xfrm flipV="1">
            <a:off x="10149131" y="4171948"/>
            <a:ext cx="433144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8D0F34B-F74E-414D-834B-897F370F1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</a:t>
            </a:r>
            <a:br>
              <a:rPr lang="en-US" dirty="0"/>
            </a:br>
            <a:r>
              <a:rPr lang="en-US" sz="3600" i="1" dirty="0"/>
              <a:t>Comparing the ANN</a:t>
            </a:r>
            <a:endParaRPr lang="en-US" dirty="0"/>
          </a:p>
        </p:txBody>
      </p:sp>
      <p:sp>
        <p:nvSpPr>
          <p:cNvPr id="3" name="Alternate Process 2">
            <a:extLst>
              <a:ext uri="{FF2B5EF4-FFF2-40B4-BE49-F238E27FC236}">
                <a16:creationId xmlns:a16="http://schemas.microsoft.com/office/drawing/2014/main" id="{D768A938-DC2B-E349-915A-39214E2577BC}"/>
              </a:ext>
            </a:extLst>
          </p:cNvPr>
          <p:cNvSpPr/>
          <p:nvPr/>
        </p:nvSpPr>
        <p:spPr>
          <a:xfrm>
            <a:off x="337130" y="3168650"/>
            <a:ext cx="1494845" cy="958850"/>
          </a:xfrm>
          <a:prstGeom prst="flowChartAlternateProcess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Random backtracing ATPG</a:t>
            </a:r>
          </a:p>
        </p:txBody>
      </p:sp>
      <p:sp>
        <p:nvSpPr>
          <p:cNvPr id="4" name="Can 3">
            <a:extLst>
              <a:ext uri="{FF2B5EF4-FFF2-40B4-BE49-F238E27FC236}">
                <a16:creationId xmlns:a16="http://schemas.microsoft.com/office/drawing/2014/main" id="{03A60BD2-73E7-3848-96C0-3DD445EE8CB4}"/>
              </a:ext>
            </a:extLst>
          </p:cNvPr>
          <p:cNvSpPr/>
          <p:nvPr/>
        </p:nvSpPr>
        <p:spPr>
          <a:xfrm>
            <a:off x="2430753" y="3114675"/>
            <a:ext cx="1204622" cy="1066800"/>
          </a:xfrm>
          <a:prstGeom prst="can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Database</a:t>
            </a:r>
          </a:p>
        </p:txBody>
      </p:sp>
      <p:sp>
        <p:nvSpPr>
          <p:cNvPr id="6" name="Alternate Process 5">
            <a:extLst>
              <a:ext uri="{FF2B5EF4-FFF2-40B4-BE49-F238E27FC236}">
                <a16:creationId xmlns:a16="http://schemas.microsoft.com/office/drawing/2014/main" id="{E909C703-474A-8945-8A81-D7702A125D52}"/>
              </a:ext>
            </a:extLst>
          </p:cNvPr>
          <p:cNvSpPr/>
          <p:nvPr/>
        </p:nvSpPr>
        <p:spPr>
          <a:xfrm>
            <a:off x="195552" y="1843881"/>
            <a:ext cx="1778000" cy="1117600"/>
          </a:xfrm>
          <a:prstGeom prst="flowChartAlternateProcess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c6288, b05, c3540, 100 hardest faults each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C3A7DA-83B5-1C47-8A7C-BC3BB31094C2}"/>
              </a:ext>
            </a:extLst>
          </p:cNvPr>
          <p:cNvCxnSpPr>
            <a:cxnSpLocks/>
            <a:stCxn id="6" idx="2"/>
            <a:endCxn id="3" idx="0"/>
          </p:cNvCxnSpPr>
          <p:nvPr/>
        </p:nvCxnSpPr>
        <p:spPr>
          <a:xfrm>
            <a:off x="1084552" y="2961481"/>
            <a:ext cx="1" cy="2071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46754A8-EBF2-5E4A-8D91-C89D2825FE31}"/>
              </a:ext>
            </a:extLst>
          </p:cNvPr>
          <p:cNvCxnSpPr>
            <a:cxnSpLocks/>
            <a:stCxn id="3" idx="3"/>
            <a:endCxn id="4" idx="2"/>
          </p:cNvCxnSpPr>
          <p:nvPr/>
        </p:nvCxnSpPr>
        <p:spPr>
          <a:xfrm>
            <a:off x="1831975" y="3648075"/>
            <a:ext cx="59877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loud 13">
            <a:extLst>
              <a:ext uri="{FF2B5EF4-FFF2-40B4-BE49-F238E27FC236}">
                <a16:creationId xmlns:a16="http://schemas.microsoft.com/office/drawing/2014/main" id="{14F13F9E-223B-E84D-A591-A1D7E75ACC85}"/>
              </a:ext>
            </a:extLst>
          </p:cNvPr>
          <p:cNvSpPr/>
          <p:nvPr/>
        </p:nvSpPr>
        <p:spPr>
          <a:xfrm>
            <a:off x="4067175" y="3095624"/>
            <a:ext cx="1612900" cy="1076325"/>
          </a:xfrm>
          <a:prstGeom prst="cloud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ANN Training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977C70E-DBF7-DE43-B8D2-5C4264AB57F2}"/>
              </a:ext>
            </a:extLst>
          </p:cNvPr>
          <p:cNvCxnSpPr>
            <a:cxnSpLocks/>
            <a:stCxn id="4" idx="4"/>
            <a:endCxn id="14" idx="2"/>
          </p:cNvCxnSpPr>
          <p:nvPr/>
        </p:nvCxnSpPr>
        <p:spPr>
          <a:xfrm flipV="1">
            <a:off x="3635375" y="3633787"/>
            <a:ext cx="436803" cy="142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n 19">
            <a:extLst>
              <a:ext uri="{FF2B5EF4-FFF2-40B4-BE49-F238E27FC236}">
                <a16:creationId xmlns:a16="http://schemas.microsoft.com/office/drawing/2014/main" id="{98CF0298-90D7-BD41-8C41-145B91766E38}"/>
              </a:ext>
            </a:extLst>
          </p:cNvPr>
          <p:cNvSpPr/>
          <p:nvPr/>
        </p:nvSpPr>
        <p:spPr>
          <a:xfrm>
            <a:off x="8559128" y="1647034"/>
            <a:ext cx="1524092" cy="1066800"/>
          </a:xfrm>
          <a:prstGeom prst="can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Remaining benchmarks</a:t>
            </a:r>
          </a:p>
        </p:txBody>
      </p:sp>
      <p:sp>
        <p:nvSpPr>
          <p:cNvPr id="21" name="Alternate Process 20">
            <a:extLst>
              <a:ext uri="{FF2B5EF4-FFF2-40B4-BE49-F238E27FC236}">
                <a16:creationId xmlns:a16="http://schemas.microsoft.com/office/drawing/2014/main" id="{A3EC4EF3-810B-DA44-9A15-DEE8D32010B2}"/>
              </a:ext>
            </a:extLst>
          </p:cNvPr>
          <p:cNvSpPr/>
          <p:nvPr/>
        </p:nvSpPr>
        <p:spPr>
          <a:xfrm>
            <a:off x="6111875" y="3951285"/>
            <a:ext cx="2070100" cy="661988"/>
          </a:xfrm>
          <a:prstGeom prst="flowChartAlternateProcess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COP-guided backtracing</a:t>
            </a:r>
          </a:p>
        </p:txBody>
      </p:sp>
      <p:sp>
        <p:nvSpPr>
          <p:cNvPr id="22" name="Alternate Process 21">
            <a:extLst>
              <a:ext uri="{FF2B5EF4-FFF2-40B4-BE49-F238E27FC236}">
                <a16:creationId xmlns:a16="http://schemas.microsoft.com/office/drawing/2014/main" id="{01A03AAC-8B82-1046-AD8F-9EE8668D16BC}"/>
              </a:ext>
            </a:extLst>
          </p:cNvPr>
          <p:cNvSpPr/>
          <p:nvPr/>
        </p:nvSpPr>
        <p:spPr>
          <a:xfrm>
            <a:off x="6111875" y="4619623"/>
            <a:ext cx="2070100" cy="661988"/>
          </a:xfrm>
          <a:prstGeom prst="flowChartAlternateProcess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Distance-guided backtracing</a:t>
            </a:r>
          </a:p>
        </p:txBody>
      </p:sp>
      <p:sp>
        <p:nvSpPr>
          <p:cNvPr id="23" name="Alternate Process 22">
            <a:extLst>
              <a:ext uri="{FF2B5EF4-FFF2-40B4-BE49-F238E27FC236}">
                <a16:creationId xmlns:a16="http://schemas.microsoft.com/office/drawing/2014/main" id="{69A010FD-EFE6-0246-97D1-59925067FF44}"/>
              </a:ext>
            </a:extLst>
          </p:cNvPr>
          <p:cNvSpPr/>
          <p:nvPr/>
        </p:nvSpPr>
        <p:spPr>
          <a:xfrm>
            <a:off x="6111875" y="3302792"/>
            <a:ext cx="2070100" cy="661988"/>
          </a:xfrm>
          <a:prstGeom prst="flowChartAlternateProcess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ANN-guided backtracing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FDE0213-2538-9143-A065-970687018336}"/>
              </a:ext>
            </a:extLst>
          </p:cNvPr>
          <p:cNvCxnSpPr>
            <a:cxnSpLocks/>
            <a:stCxn id="14" idx="0"/>
            <a:endCxn id="23" idx="1"/>
          </p:cNvCxnSpPr>
          <p:nvPr/>
        </p:nvCxnSpPr>
        <p:spPr>
          <a:xfrm flipV="1">
            <a:off x="5678731" y="3633786"/>
            <a:ext cx="433144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loud 27">
            <a:extLst>
              <a:ext uri="{FF2B5EF4-FFF2-40B4-BE49-F238E27FC236}">
                <a16:creationId xmlns:a16="http://schemas.microsoft.com/office/drawing/2014/main" id="{16848CF4-C8EC-8849-96A6-E98AA4C8BA30}"/>
              </a:ext>
            </a:extLst>
          </p:cNvPr>
          <p:cNvSpPr/>
          <p:nvPr/>
        </p:nvSpPr>
        <p:spPr>
          <a:xfrm>
            <a:off x="8575675" y="3168650"/>
            <a:ext cx="1612900" cy="2112961"/>
          </a:xfrm>
          <a:prstGeom prst="cloud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ATPG</a:t>
            </a:r>
          </a:p>
        </p:txBody>
      </p:sp>
      <p:sp>
        <p:nvSpPr>
          <p:cNvPr id="29" name="Alternate Process 28">
            <a:extLst>
              <a:ext uri="{FF2B5EF4-FFF2-40B4-BE49-F238E27FC236}">
                <a16:creationId xmlns:a16="http://schemas.microsoft.com/office/drawing/2014/main" id="{DCCF94E8-FBED-3C46-82C6-0294F2C5642B}"/>
              </a:ext>
            </a:extLst>
          </p:cNvPr>
          <p:cNvSpPr/>
          <p:nvPr/>
        </p:nvSpPr>
        <p:spPr>
          <a:xfrm>
            <a:off x="10588625" y="3465512"/>
            <a:ext cx="1530350" cy="1485105"/>
          </a:xfrm>
          <a:prstGeom prst="flowChartAlternateProcess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CPU time, backtracks, &amp; backtraces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2F74D0E-B13A-CE4A-B3B8-1A4369B931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25"/>
    </mc:Choice>
    <mc:Fallback xmlns="">
      <p:transition spd="slow" advTm="34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F79C99E-6B8E-0245-9943-D93EED30D588}"/>
              </a:ext>
            </a:extLst>
          </p:cNvPr>
          <p:cNvCxnSpPr>
            <a:cxnSpLocks/>
          </p:cNvCxnSpPr>
          <p:nvPr/>
        </p:nvCxnSpPr>
        <p:spPr>
          <a:xfrm>
            <a:off x="9410120" y="2732487"/>
            <a:ext cx="0" cy="5266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F2EE792-EBED-994F-BD03-ECA67F7C6319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8181975" y="3633786"/>
            <a:ext cx="555045" cy="71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D8DB18F-2576-8846-8F44-E78C431BA5B4}"/>
              </a:ext>
            </a:extLst>
          </p:cNvPr>
          <p:cNvCxnSpPr>
            <a:cxnSpLocks/>
          </p:cNvCxnSpPr>
          <p:nvPr/>
        </p:nvCxnSpPr>
        <p:spPr>
          <a:xfrm flipV="1">
            <a:off x="8125984" y="4218782"/>
            <a:ext cx="433144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3125C40-591F-5047-9F10-22240933A0CB}"/>
              </a:ext>
            </a:extLst>
          </p:cNvPr>
          <p:cNvCxnSpPr>
            <a:cxnSpLocks/>
          </p:cNvCxnSpPr>
          <p:nvPr/>
        </p:nvCxnSpPr>
        <p:spPr>
          <a:xfrm flipV="1">
            <a:off x="8125984" y="4966491"/>
            <a:ext cx="690991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17E4C9A-8D9B-2E42-996B-9036D87A140F}"/>
              </a:ext>
            </a:extLst>
          </p:cNvPr>
          <p:cNvCxnSpPr>
            <a:cxnSpLocks/>
          </p:cNvCxnSpPr>
          <p:nvPr/>
        </p:nvCxnSpPr>
        <p:spPr>
          <a:xfrm>
            <a:off x="9756775" y="4555326"/>
            <a:ext cx="825500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8477F17-CBF2-8F4C-999A-94FF00D89D39}"/>
              </a:ext>
            </a:extLst>
          </p:cNvPr>
          <p:cNvCxnSpPr>
            <a:cxnSpLocks/>
          </p:cNvCxnSpPr>
          <p:nvPr/>
        </p:nvCxnSpPr>
        <p:spPr>
          <a:xfrm>
            <a:off x="9921875" y="3773486"/>
            <a:ext cx="687145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92E4146-E768-2F4B-87DB-0E12275F4652}"/>
              </a:ext>
            </a:extLst>
          </p:cNvPr>
          <p:cNvCxnSpPr>
            <a:cxnSpLocks/>
          </p:cNvCxnSpPr>
          <p:nvPr/>
        </p:nvCxnSpPr>
        <p:spPr>
          <a:xfrm flipV="1">
            <a:off x="10149131" y="4171948"/>
            <a:ext cx="433144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8D0F34B-F74E-414D-834B-897F370F1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</a:t>
            </a:r>
            <a:br>
              <a:rPr lang="en-US" dirty="0"/>
            </a:br>
            <a:r>
              <a:rPr lang="en-US" sz="3600" i="1" dirty="0"/>
              <a:t>Comparing the ANN</a:t>
            </a:r>
            <a:endParaRPr lang="en-US" dirty="0"/>
          </a:p>
        </p:txBody>
      </p:sp>
      <p:sp>
        <p:nvSpPr>
          <p:cNvPr id="3" name="Alternate Process 2">
            <a:extLst>
              <a:ext uri="{FF2B5EF4-FFF2-40B4-BE49-F238E27FC236}">
                <a16:creationId xmlns:a16="http://schemas.microsoft.com/office/drawing/2014/main" id="{D768A938-DC2B-E349-915A-39214E2577BC}"/>
              </a:ext>
            </a:extLst>
          </p:cNvPr>
          <p:cNvSpPr/>
          <p:nvPr/>
        </p:nvSpPr>
        <p:spPr>
          <a:xfrm>
            <a:off x="337130" y="3168650"/>
            <a:ext cx="1494845" cy="958850"/>
          </a:xfrm>
          <a:prstGeom prst="flowChartAlternateProcess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Random backtracing ATPG</a:t>
            </a:r>
          </a:p>
        </p:txBody>
      </p:sp>
      <p:sp>
        <p:nvSpPr>
          <p:cNvPr id="4" name="Can 3">
            <a:extLst>
              <a:ext uri="{FF2B5EF4-FFF2-40B4-BE49-F238E27FC236}">
                <a16:creationId xmlns:a16="http://schemas.microsoft.com/office/drawing/2014/main" id="{03A60BD2-73E7-3848-96C0-3DD445EE8CB4}"/>
              </a:ext>
            </a:extLst>
          </p:cNvPr>
          <p:cNvSpPr/>
          <p:nvPr/>
        </p:nvSpPr>
        <p:spPr>
          <a:xfrm>
            <a:off x="2430753" y="3114675"/>
            <a:ext cx="1204622" cy="1066800"/>
          </a:xfrm>
          <a:prstGeom prst="can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Database</a:t>
            </a:r>
          </a:p>
        </p:txBody>
      </p:sp>
      <p:sp>
        <p:nvSpPr>
          <p:cNvPr id="6" name="Alternate Process 5">
            <a:extLst>
              <a:ext uri="{FF2B5EF4-FFF2-40B4-BE49-F238E27FC236}">
                <a16:creationId xmlns:a16="http://schemas.microsoft.com/office/drawing/2014/main" id="{E909C703-474A-8945-8A81-D7702A125D52}"/>
              </a:ext>
            </a:extLst>
          </p:cNvPr>
          <p:cNvSpPr/>
          <p:nvPr/>
        </p:nvSpPr>
        <p:spPr>
          <a:xfrm>
            <a:off x="195552" y="1843881"/>
            <a:ext cx="1778000" cy="1117600"/>
          </a:xfrm>
          <a:prstGeom prst="flowChartAlternateProcess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c6288, b05, c3540, 100 hardest faults each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C3A7DA-83B5-1C47-8A7C-BC3BB31094C2}"/>
              </a:ext>
            </a:extLst>
          </p:cNvPr>
          <p:cNvCxnSpPr>
            <a:cxnSpLocks/>
            <a:stCxn id="6" idx="2"/>
            <a:endCxn id="3" idx="0"/>
          </p:cNvCxnSpPr>
          <p:nvPr/>
        </p:nvCxnSpPr>
        <p:spPr>
          <a:xfrm>
            <a:off x="1084552" y="2961481"/>
            <a:ext cx="1" cy="2071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46754A8-EBF2-5E4A-8D91-C89D2825FE31}"/>
              </a:ext>
            </a:extLst>
          </p:cNvPr>
          <p:cNvCxnSpPr>
            <a:cxnSpLocks/>
            <a:stCxn id="3" idx="3"/>
            <a:endCxn id="4" idx="2"/>
          </p:cNvCxnSpPr>
          <p:nvPr/>
        </p:nvCxnSpPr>
        <p:spPr>
          <a:xfrm>
            <a:off x="1831975" y="3648075"/>
            <a:ext cx="59877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loud 13">
            <a:extLst>
              <a:ext uri="{FF2B5EF4-FFF2-40B4-BE49-F238E27FC236}">
                <a16:creationId xmlns:a16="http://schemas.microsoft.com/office/drawing/2014/main" id="{14F13F9E-223B-E84D-A591-A1D7E75ACC85}"/>
              </a:ext>
            </a:extLst>
          </p:cNvPr>
          <p:cNvSpPr/>
          <p:nvPr/>
        </p:nvSpPr>
        <p:spPr>
          <a:xfrm>
            <a:off x="4067175" y="3095624"/>
            <a:ext cx="1612900" cy="1076325"/>
          </a:xfrm>
          <a:prstGeom prst="cloud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ANN Training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977C70E-DBF7-DE43-B8D2-5C4264AB57F2}"/>
              </a:ext>
            </a:extLst>
          </p:cNvPr>
          <p:cNvCxnSpPr>
            <a:cxnSpLocks/>
            <a:stCxn id="4" idx="4"/>
            <a:endCxn id="14" idx="2"/>
          </p:cNvCxnSpPr>
          <p:nvPr/>
        </p:nvCxnSpPr>
        <p:spPr>
          <a:xfrm flipV="1">
            <a:off x="3635375" y="3633787"/>
            <a:ext cx="436803" cy="142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n 19">
            <a:extLst>
              <a:ext uri="{FF2B5EF4-FFF2-40B4-BE49-F238E27FC236}">
                <a16:creationId xmlns:a16="http://schemas.microsoft.com/office/drawing/2014/main" id="{98CF0298-90D7-BD41-8C41-145B91766E38}"/>
              </a:ext>
            </a:extLst>
          </p:cNvPr>
          <p:cNvSpPr/>
          <p:nvPr/>
        </p:nvSpPr>
        <p:spPr>
          <a:xfrm>
            <a:off x="8559128" y="1647034"/>
            <a:ext cx="1524092" cy="1066800"/>
          </a:xfrm>
          <a:prstGeom prst="can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Remaining benchmarks</a:t>
            </a:r>
          </a:p>
        </p:txBody>
      </p:sp>
      <p:sp>
        <p:nvSpPr>
          <p:cNvPr id="21" name="Alternate Process 20">
            <a:extLst>
              <a:ext uri="{FF2B5EF4-FFF2-40B4-BE49-F238E27FC236}">
                <a16:creationId xmlns:a16="http://schemas.microsoft.com/office/drawing/2014/main" id="{A3EC4EF3-810B-DA44-9A15-DEE8D32010B2}"/>
              </a:ext>
            </a:extLst>
          </p:cNvPr>
          <p:cNvSpPr/>
          <p:nvPr/>
        </p:nvSpPr>
        <p:spPr>
          <a:xfrm>
            <a:off x="6111875" y="3951285"/>
            <a:ext cx="2070100" cy="661988"/>
          </a:xfrm>
          <a:prstGeom prst="flowChartAlternateProcess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COP-guided backtracing</a:t>
            </a:r>
          </a:p>
        </p:txBody>
      </p:sp>
      <p:sp>
        <p:nvSpPr>
          <p:cNvPr id="22" name="Alternate Process 21">
            <a:extLst>
              <a:ext uri="{FF2B5EF4-FFF2-40B4-BE49-F238E27FC236}">
                <a16:creationId xmlns:a16="http://schemas.microsoft.com/office/drawing/2014/main" id="{01A03AAC-8B82-1046-AD8F-9EE8668D16BC}"/>
              </a:ext>
            </a:extLst>
          </p:cNvPr>
          <p:cNvSpPr/>
          <p:nvPr/>
        </p:nvSpPr>
        <p:spPr>
          <a:xfrm>
            <a:off x="6111875" y="4619623"/>
            <a:ext cx="2070100" cy="661988"/>
          </a:xfrm>
          <a:prstGeom prst="flowChartAlternateProcess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Distance-guided backtracing</a:t>
            </a:r>
          </a:p>
        </p:txBody>
      </p:sp>
      <p:sp>
        <p:nvSpPr>
          <p:cNvPr id="23" name="Alternate Process 22">
            <a:extLst>
              <a:ext uri="{FF2B5EF4-FFF2-40B4-BE49-F238E27FC236}">
                <a16:creationId xmlns:a16="http://schemas.microsoft.com/office/drawing/2014/main" id="{69A010FD-EFE6-0246-97D1-59925067FF44}"/>
              </a:ext>
            </a:extLst>
          </p:cNvPr>
          <p:cNvSpPr/>
          <p:nvPr/>
        </p:nvSpPr>
        <p:spPr>
          <a:xfrm>
            <a:off x="6111875" y="3302792"/>
            <a:ext cx="2070100" cy="661988"/>
          </a:xfrm>
          <a:prstGeom prst="flowChartAlternateProcess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ANN-guided backtracing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FDE0213-2538-9143-A065-970687018336}"/>
              </a:ext>
            </a:extLst>
          </p:cNvPr>
          <p:cNvCxnSpPr>
            <a:cxnSpLocks/>
            <a:stCxn id="14" idx="0"/>
            <a:endCxn id="23" idx="1"/>
          </p:cNvCxnSpPr>
          <p:nvPr/>
        </p:nvCxnSpPr>
        <p:spPr>
          <a:xfrm flipV="1">
            <a:off x="5678731" y="3633786"/>
            <a:ext cx="433144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loud 27">
            <a:extLst>
              <a:ext uri="{FF2B5EF4-FFF2-40B4-BE49-F238E27FC236}">
                <a16:creationId xmlns:a16="http://schemas.microsoft.com/office/drawing/2014/main" id="{16848CF4-C8EC-8849-96A6-E98AA4C8BA30}"/>
              </a:ext>
            </a:extLst>
          </p:cNvPr>
          <p:cNvSpPr/>
          <p:nvPr/>
        </p:nvSpPr>
        <p:spPr>
          <a:xfrm>
            <a:off x="8575675" y="3168650"/>
            <a:ext cx="1612900" cy="2112961"/>
          </a:xfrm>
          <a:prstGeom prst="cloud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ATPG</a:t>
            </a:r>
          </a:p>
        </p:txBody>
      </p:sp>
      <p:sp>
        <p:nvSpPr>
          <p:cNvPr id="29" name="Alternate Process 28">
            <a:extLst>
              <a:ext uri="{FF2B5EF4-FFF2-40B4-BE49-F238E27FC236}">
                <a16:creationId xmlns:a16="http://schemas.microsoft.com/office/drawing/2014/main" id="{DCCF94E8-FBED-3C46-82C6-0294F2C5642B}"/>
              </a:ext>
            </a:extLst>
          </p:cNvPr>
          <p:cNvSpPr/>
          <p:nvPr/>
        </p:nvSpPr>
        <p:spPr>
          <a:xfrm>
            <a:off x="10588625" y="3465512"/>
            <a:ext cx="1530350" cy="1485105"/>
          </a:xfrm>
          <a:prstGeom prst="flowChartAlternateProcess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CPU time, backtracks, &amp; backtraces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9E830E-581B-B14B-ADCB-A32CB46FA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0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87"/>
    </mc:Choice>
    <mc:Fallback xmlns="">
      <p:transition spd="slow" advTm="37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7791D-6991-C640-860B-3D6ED7A23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</a:t>
            </a:r>
            <a:br>
              <a:rPr lang="en-US" dirty="0"/>
            </a:br>
            <a:r>
              <a:rPr lang="en-US" sz="3600" i="1" dirty="0"/>
              <a:t>Backtracks &amp; CPU time</a:t>
            </a:r>
            <a:endParaRPr lang="en-US" i="1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5C07DDA-B8EF-384C-A7D0-1377A50030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4077321"/>
              </p:ext>
            </p:extLst>
          </p:nvPr>
        </p:nvGraphicFramePr>
        <p:xfrm>
          <a:off x="52465" y="1161738"/>
          <a:ext cx="5802235" cy="5134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C283DEF-25DC-E041-A9BE-DB5133A674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0175473"/>
              </p:ext>
            </p:extLst>
          </p:nvPr>
        </p:nvGraphicFramePr>
        <p:xfrm>
          <a:off x="5854699" y="1229194"/>
          <a:ext cx="6219877" cy="5066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282D4CE-D320-E244-B5B9-FDE5347456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3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08"/>
    </mc:Choice>
    <mc:Fallback xmlns="">
      <p:transition spd="slow" advTm="33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7791D-6991-C640-860B-3D6ED7A23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</a:t>
            </a:r>
            <a:br>
              <a:rPr lang="en-US" dirty="0"/>
            </a:br>
            <a:r>
              <a:rPr lang="en-US" sz="3600" i="1" dirty="0"/>
              <a:t>Backtracks &amp; CPU time</a:t>
            </a:r>
            <a:endParaRPr lang="en-US" i="1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5C07DDA-B8EF-384C-A7D0-1377A50030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1411557"/>
              </p:ext>
            </p:extLst>
          </p:nvPr>
        </p:nvGraphicFramePr>
        <p:xfrm>
          <a:off x="52465" y="1161738"/>
          <a:ext cx="5802235" cy="5134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C283DEF-25DC-E041-A9BE-DB5133A674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4882825"/>
              </p:ext>
            </p:extLst>
          </p:nvPr>
        </p:nvGraphicFramePr>
        <p:xfrm>
          <a:off x="5854699" y="1229194"/>
          <a:ext cx="6219877" cy="5066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997D878-5A4C-064F-9179-C5CA07E0A7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7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27"/>
    </mc:Choice>
    <mc:Fallback xmlns="">
      <p:transition spd="slow" advTm="31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Graphic spid="4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7791D-6991-C640-860B-3D6ED7A23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</a:t>
            </a:r>
            <a:br>
              <a:rPr lang="en-US" dirty="0"/>
            </a:br>
            <a:r>
              <a:rPr lang="en-US" sz="3600" i="1" dirty="0"/>
              <a:t>Backtracks &amp; CPU time</a:t>
            </a:r>
            <a:endParaRPr lang="en-US" i="1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5C07DDA-B8EF-384C-A7D0-1377A50030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2485113"/>
              </p:ext>
            </p:extLst>
          </p:nvPr>
        </p:nvGraphicFramePr>
        <p:xfrm>
          <a:off x="109001" y="1144514"/>
          <a:ext cx="5745699" cy="5151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C283DEF-25DC-E041-A9BE-DB5133A674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038229"/>
              </p:ext>
            </p:extLst>
          </p:nvPr>
        </p:nvGraphicFramePr>
        <p:xfrm>
          <a:off x="5854699" y="1229194"/>
          <a:ext cx="6219877" cy="5066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29D8417A-32E4-5844-8B0B-3D7DD917A430}"/>
              </a:ext>
            </a:extLst>
          </p:cNvPr>
          <p:cNvSpPr/>
          <p:nvPr/>
        </p:nvSpPr>
        <p:spPr>
          <a:xfrm>
            <a:off x="4064000" y="5003800"/>
            <a:ext cx="279400" cy="406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DF4D35D-71AC-0E41-85EB-6EB93E9D56C1}"/>
              </a:ext>
            </a:extLst>
          </p:cNvPr>
          <p:cNvSpPr/>
          <p:nvPr/>
        </p:nvSpPr>
        <p:spPr>
          <a:xfrm>
            <a:off x="2674182" y="5003800"/>
            <a:ext cx="279400" cy="406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8E834D3-04F1-624D-9F5A-978A2DFDADF2}"/>
              </a:ext>
            </a:extLst>
          </p:cNvPr>
          <p:cNvSpPr/>
          <p:nvPr/>
        </p:nvSpPr>
        <p:spPr>
          <a:xfrm>
            <a:off x="4679949" y="5003800"/>
            <a:ext cx="279400" cy="406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8D0416B-64BD-6643-908B-C32EB4060CD4}"/>
              </a:ext>
            </a:extLst>
          </p:cNvPr>
          <p:cNvSpPr/>
          <p:nvPr/>
        </p:nvSpPr>
        <p:spPr>
          <a:xfrm>
            <a:off x="5040146" y="5003800"/>
            <a:ext cx="279400" cy="406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9D5E369-3000-324D-8238-C18F9E2656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3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13"/>
    </mc:Choice>
    <mc:Fallback xmlns="">
      <p:transition spd="slow" advTm="20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Graphic spid="4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7791D-6991-C640-860B-3D6ED7A23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</a:t>
            </a:r>
            <a:br>
              <a:rPr lang="en-US" dirty="0"/>
            </a:br>
            <a:r>
              <a:rPr lang="en-US" sz="3600" i="1" dirty="0"/>
              <a:t>Backtracks &amp; CPU time</a:t>
            </a:r>
            <a:endParaRPr lang="en-US" i="1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5C07DDA-B8EF-384C-A7D0-1377A50030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9346296"/>
              </p:ext>
            </p:extLst>
          </p:nvPr>
        </p:nvGraphicFramePr>
        <p:xfrm>
          <a:off x="52465" y="1161738"/>
          <a:ext cx="5802235" cy="5134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C283DEF-25DC-E041-A9BE-DB5133A674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062506"/>
              </p:ext>
            </p:extLst>
          </p:nvPr>
        </p:nvGraphicFramePr>
        <p:xfrm>
          <a:off x="5854699" y="1229194"/>
          <a:ext cx="6219877" cy="5066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D4890DE-5033-6548-93E5-3C96AD0011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6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02"/>
    </mc:Choice>
    <mc:Fallback xmlns="">
      <p:transition spd="slow" advTm="60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Graphic spid="3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86754-36A0-DC47-B052-4DB66E558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832FC-2C60-274F-8B8F-1FCBE8DF16C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ANNs can be trained for backtracing</a:t>
            </a:r>
          </a:p>
          <a:p>
            <a:r>
              <a:rPr lang="en-US" dirty="0"/>
              <a:t>Simple ANNs can outperform comparative heuristics</a:t>
            </a:r>
          </a:p>
          <a:p>
            <a:r>
              <a:rPr lang="en-US" dirty="0"/>
              <a:t>ANN seamlessly combines multiple features</a:t>
            </a:r>
          </a:p>
          <a:p>
            <a:r>
              <a:rPr lang="en-US" dirty="0"/>
              <a:t>Many directions for future research</a:t>
            </a:r>
          </a:p>
          <a:p>
            <a:pPr lvl="1"/>
            <a:r>
              <a:rPr lang="en-US" dirty="0"/>
              <a:t>Can more complex MI structures improve results further?</a:t>
            </a:r>
          </a:p>
          <a:p>
            <a:pPr lvl="1"/>
            <a:r>
              <a:rPr lang="en-US" dirty="0"/>
              <a:t>Can careful training data generation avoid detrimental results?</a:t>
            </a:r>
          </a:p>
          <a:p>
            <a:pPr lvl="1"/>
            <a:r>
              <a:rPr lang="en-US" dirty="0"/>
              <a:t>Can MI solve complex ATPG problems: delay fault testing; sequential test?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8AB39D0-EBC8-E047-9646-A40E5AD81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3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75"/>
    </mc:Choice>
    <mc:Fallback xmlns="">
      <p:transition spd="slow" advTm="45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41EAE1-2D87-B248-9817-485A6241334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12800" y="2688021"/>
            <a:ext cx="10871200" cy="990600"/>
          </a:xfrm>
        </p:spPr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1847BDB-6C29-B444-AB40-EB6F71853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1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54"/>
    </mc:Choice>
    <mc:Fallback xmlns="">
      <p:transition spd="slow" advTm="13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5F7D-E252-EA40-A5E5-0038A81E6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this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31136-2702-6A47-99A8-2979F3798D6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Summary of backtracing in ATPG (automatic test pattern generation)</a:t>
            </a:r>
          </a:p>
          <a:p>
            <a:r>
              <a:rPr lang="en-US" dirty="0"/>
              <a:t>Summary of machine intelligence</a:t>
            </a:r>
          </a:p>
          <a:p>
            <a:r>
              <a:rPr lang="en-US" dirty="0"/>
              <a:t>Proposed method: applying machine intelligence to ATPG backtracing</a:t>
            </a:r>
          </a:p>
          <a:p>
            <a:pPr lvl="1"/>
            <a:r>
              <a:rPr lang="en-US" dirty="0"/>
              <a:t>Creating training data</a:t>
            </a:r>
          </a:p>
          <a:p>
            <a:pPr lvl="1"/>
            <a:r>
              <a:rPr lang="en-US" dirty="0"/>
              <a:t>Training an ANN (artificial neural network) to make backtracing decisions</a:t>
            </a:r>
          </a:p>
          <a:p>
            <a:r>
              <a:rPr lang="en-US" dirty="0"/>
              <a:t>Evaluation of the method, findings, and new questions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F2B959E-AF74-3444-99C7-2B27A70A89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9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57"/>
    </mc:Choice>
    <mc:Fallback xmlns="">
      <p:transition spd="slow" advTm="27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AE9620A-EA81-4F49-8BCE-EFB4726662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617455"/>
              </p:ext>
            </p:extLst>
          </p:nvPr>
        </p:nvGraphicFramePr>
        <p:xfrm>
          <a:off x="2403561" y="1117719"/>
          <a:ext cx="7384875" cy="514759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77131">
                  <a:extLst>
                    <a:ext uri="{9D8B030D-6E8A-4147-A177-3AD203B41FA5}">
                      <a16:colId xmlns:a16="http://schemas.microsoft.com/office/drawing/2014/main" val="715355468"/>
                    </a:ext>
                  </a:extLst>
                </a:gridCol>
                <a:gridCol w="603082">
                  <a:extLst>
                    <a:ext uri="{9D8B030D-6E8A-4147-A177-3AD203B41FA5}">
                      <a16:colId xmlns:a16="http://schemas.microsoft.com/office/drawing/2014/main" val="2093941184"/>
                    </a:ext>
                  </a:extLst>
                </a:gridCol>
                <a:gridCol w="800925">
                  <a:extLst>
                    <a:ext uri="{9D8B030D-6E8A-4147-A177-3AD203B41FA5}">
                      <a16:colId xmlns:a16="http://schemas.microsoft.com/office/drawing/2014/main" val="1698416033"/>
                    </a:ext>
                  </a:extLst>
                </a:gridCol>
                <a:gridCol w="847455">
                  <a:extLst>
                    <a:ext uri="{9D8B030D-6E8A-4147-A177-3AD203B41FA5}">
                      <a16:colId xmlns:a16="http://schemas.microsoft.com/office/drawing/2014/main" val="3863424081"/>
                    </a:ext>
                  </a:extLst>
                </a:gridCol>
                <a:gridCol w="707148">
                  <a:extLst>
                    <a:ext uri="{9D8B030D-6E8A-4147-A177-3AD203B41FA5}">
                      <a16:colId xmlns:a16="http://schemas.microsoft.com/office/drawing/2014/main" val="1512852524"/>
                    </a:ext>
                  </a:extLst>
                </a:gridCol>
                <a:gridCol w="707148">
                  <a:extLst>
                    <a:ext uri="{9D8B030D-6E8A-4147-A177-3AD203B41FA5}">
                      <a16:colId xmlns:a16="http://schemas.microsoft.com/office/drawing/2014/main" val="953840969"/>
                    </a:ext>
                  </a:extLst>
                </a:gridCol>
                <a:gridCol w="707148">
                  <a:extLst>
                    <a:ext uri="{9D8B030D-6E8A-4147-A177-3AD203B41FA5}">
                      <a16:colId xmlns:a16="http://schemas.microsoft.com/office/drawing/2014/main" val="351216718"/>
                    </a:ext>
                  </a:extLst>
                </a:gridCol>
                <a:gridCol w="707148">
                  <a:extLst>
                    <a:ext uri="{9D8B030D-6E8A-4147-A177-3AD203B41FA5}">
                      <a16:colId xmlns:a16="http://schemas.microsoft.com/office/drawing/2014/main" val="4181550213"/>
                    </a:ext>
                  </a:extLst>
                </a:gridCol>
                <a:gridCol w="707148">
                  <a:extLst>
                    <a:ext uri="{9D8B030D-6E8A-4147-A177-3AD203B41FA5}">
                      <a16:colId xmlns:a16="http://schemas.microsoft.com/office/drawing/2014/main" val="1909743878"/>
                    </a:ext>
                  </a:extLst>
                </a:gridCol>
                <a:gridCol w="1020542">
                  <a:extLst>
                    <a:ext uri="{9D8B030D-6E8A-4147-A177-3AD203B41FA5}">
                      <a16:colId xmlns:a16="http://schemas.microsoft.com/office/drawing/2014/main" val="3987217545"/>
                    </a:ext>
                  </a:extLst>
                </a:gridCol>
              </a:tblGrid>
              <a:tr h="3777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Distance-based heuristic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COP-based heuristic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MAR (Gate type + Dist. + COP))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4722814"/>
                  </a:ext>
                </a:extLst>
              </a:tr>
              <a:tr h="3476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Circuits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CPU Time (</a:t>
                      </a:r>
                      <a:r>
                        <a:rPr lang="en-US" sz="1100" b="1" u="none" strike="noStrike" dirty="0" err="1">
                          <a:effectLst/>
                        </a:rPr>
                        <a:t>ms</a:t>
                      </a:r>
                      <a:r>
                        <a:rPr lang="en-US" sz="1100" b="1" u="none" strike="noStrike" dirty="0">
                          <a:effectLst/>
                        </a:rPr>
                        <a:t>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#</a:t>
                      </a:r>
                      <a:r>
                        <a:rPr lang="en-US" sz="1100" b="1" u="none" strike="noStrike" dirty="0" err="1">
                          <a:effectLst/>
                        </a:rPr>
                        <a:t>backtraces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#backtracks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CPU Time (</a:t>
                      </a:r>
                      <a:r>
                        <a:rPr lang="en-US" sz="1100" b="1" u="none" strike="noStrike" dirty="0" err="1">
                          <a:effectLst/>
                        </a:rPr>
                        <a:t>ms</a:t>
                      </a:r>
                      <a:r>
                        <a:rPr lang="en-US" sz="1100" b="1" u="none" strike="noStrike" dirty="0">
                          <a:effectLst/>
                        </a:rPr>
                        <a:t>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#</a:t>
                      </a:r>
                      <a:r>
                        <a:rPr lang="en-US" sz="1100" b="1" u="none" strike="noStrike" dirty="0" err="1">
                          <a:effectLst/>
                        </a:rPr>
                        <a:t>backtraces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#backtracks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CPU Time (</a:t>
                      </a:r>
                      <a:r>
                        <a:rPr lang="en-US" sz="1100" b="1" u="none" strike="noStrike" dirty="0" err="1">
                          <a:effectLst/>
                        </a:rPr>
                        <a:t>ms</a:t>
                      </a:r>
                      <a:r>
                        <a:rPr lang="en-US" sz="1100" b="1" u="none" strike="noStrike" dirty="0">
                          <a:effectLst/>
                        </a:rPr>
                        <a:t>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#</a:t>
                      </a:r>
                      <a:r>
                        <a:rPr lang="en-US" sz="1100" b="1" u="none" strike="noStrike" dirty="0" err="1">
                          <a:effectLst/>
                        </a:rPr>
                        <a:t>backtraces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#backtracks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3677371"/>
                  </a:ext>
                </a:extLst>
              </a:tr>
              <a:tr h="177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8864768"/>
                  </a:ext>
                </a:extLst>
              </a:tr>
              <a:tr h="177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4688957"/>
                  </a:ext>
                </a:extLst>
              </a:tr>
              <a:tr h="177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507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6313669"/>
                  </a:ext>
                </a:extLst>
              </a:tr>
              <a:tr h="177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1273682"/>
                  </a:ext>
                </a:extLst>
              </a:tr>
              <a:tr h="177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3164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3409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3165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1427594"/>
                  </a:ext>
                </a:extLst>
              </a:tr>
              <a:tr h="177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1660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2294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5630104"/>
                  </a:ext>
                </a:extLst>
              </a:tr>
              <a:tr h="177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c499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43268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62596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40947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901794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1018944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997870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45065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55088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34025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8545467"/>
                  </a:ext>
                </a:extLst>
              </a:tr>
              <a:tr h="177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1552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3308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1551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3134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1720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3345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9996778"/>
                  </a:ext>
                </a:extLst>
              </a:tr>
              <a:tr h="177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1816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4357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5951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13978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10672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1876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4082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0260471"/>
                  </a:ext>
                </a:extLst>
              </a:tr>
              <a:tr h="177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c432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53806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86667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80383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51013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106707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95187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100378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143811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136257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8095269"/>
                  </a:ext>
                </a:extLst>
              </a:tr>
              <a:tr h="177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28204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38893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12406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28178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32083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10199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25333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30181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3981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4762552"/>
                  </a:ext>
                </a:extLst>
              </a:tr>
              <a:tr h="177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1872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4575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1454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4372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1979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4518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8468218"/>
                  </a:ext>
                </a:extLst>
              </a:tr>
              <a:tr h="177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c880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4763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11018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4461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10884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4725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11393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5682497"/>
                  </a:ext>
                </a:extLst>
              </a:tr>
              <a:tr h="177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c1355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131094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166096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107432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126942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114414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66823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85780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97945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38759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5945404"/>
                  </a:ext>
                </a:extLst>
              </a:tr>
              <a:tr h="177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b04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333397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299768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283018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684127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648375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631696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286560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227673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209514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1427347"/>
                  </a:ext>
                </a:extLst>
              </a:tr>
              <a:tr h="177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656053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1129726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1122016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454514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578032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570586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320296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343739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335189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6655513"/>
                  </a:ext>
                </a:extLst>
              </a:tr>
              <a:tr h="177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c2670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111661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137112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93058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95148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124111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83992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194977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189151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141505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783494"/>
                  </a:ext>
                </a:extLst>
              </a:tr>
              <a:tr h="177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280160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211461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198024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10918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17058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3154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13827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16779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2658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3352056"/>
                  </a:ext>
                </a:extLst>
              </a:tr>
              <a:tr h="177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c1908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64861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60732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19534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93580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83310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38971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70892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58332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16517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3478487"/>
                  </a:ext>
                </a:extLst>
              </a:tr>
              <a:tr h="177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c7552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456631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387827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202394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464760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393895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223409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595203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512991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264519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5952561"/>
                  </a:ext>
                </a:extLst>
              </a:tr>
              <a:tr h="177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c5315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83255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95430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17632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102679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100739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27669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97109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86354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10323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4894814"/>
                  </a:ext>
                </a:extLst>
              </a:tr>
              <a:tr h="177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c3540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385668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195191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153192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425641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221292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180218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524596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260946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217770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0055715"/>
                  </a:ext>
                </a:extLst>
              </a:tr>
              <a:tr h="177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99169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91433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72425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55189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48715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33230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62563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43497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24189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231028"/>
                  </a:ext>
                </a:extLst>
              </a:tr>
              <a:tr h="1774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c6288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533987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230645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66304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512438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250662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73613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635292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212317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51049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8" marR="7218" marT="72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2951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548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8DAA2-2342-1747-B28F-0A7DE45C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ATPG (automatic test pattern generation)</a:t>
            </a:r>
            <a:br>
              <a:rPr lang="en-US" dirty="0"/>
            </a:br>
            <a:r>
              <a:rPr lang="en-US" sz="3600" i="1" dirty="0"/>
              <a:t>An example</a:t>
            </a:r>
            <a:endParaRPr lang="en-US" i="1" dirty="0"/>
          </a:p>
        </p:txBody>
      </p:sp>
      <p:pic>
        <p:nvPicPr>
          <p:cNvPr id="4" name="Content Placeholder 3" descr="Diagram, schematic&#10;&#10;Description automatically generated">
            <a:extLst>
              <a:ext uri="{FF2B5EF4-FFF2-40B4-BE49-F238E27FC236}">
                <a16:creationId xmlns:a16="http://schemas.microsoft.com/office/drawing/2014/main" id="{D99BB471-9D10-F44F-8AC2-23406FD2700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4"/>
          <a:stretch>
            <a:fillRect/>
          </a:stretch>
        </p:blipFill>
        <p:spPr>
          <a:xfrm>
            <a:off x="1835150" y="2117960"/>
            <a:ext cx="8521700" cy="352798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857161B-1221-A74C-BD99-C43B9724D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1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88"/>
    </mc:Choice>
    <mc:Fallback xmlns="">
      <p:transition spd="slow" advTm="44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8DAA2-2342-1747-B28F-0A7DE45C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ATPG (automatic test pattern generation)</a:t>
            </a:r>
            <a:br>
              <a:rPr lang="en-US" dirty="0"/>
            </a:br>
            <a:r>
              <a:rPr lang="en-US" sz="3600" i="1" dirty="0"/>
              <a:t>An example</a:t>
            </a:r>
            <a:endParaRPr lang="en-US" i="1" dirty="0"/>
          </a:p>
        </p:txBody>
      </p:sp>
      <p:pic>
        <p:nvPicPr>
          <p:cNvPr id="4" name="Content Placeholder 3" descr="Diagram, schematic&#10;&#10;Description automatically generated">
            <a:extLst>
              <a:ext uri="{FF2B5EF4-FFF2-40B4-BE49-F238E27FC236}">
                <a16:creationId xmlns:a16="http://schemas.microsoft.com/office/drawing/2014/main" id="{D99BB471-9D10-F44F-8AC2-23406FD2700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4"/>
          <a:stretch>
            <a:fillRect/>
          </a:stretch>
        </p:blipFill>
        <p:spPr>
          <a:xfrm>
            <a:off x="1835150" y="2117960"/>
            <a:ext cx="8521700" cy="35279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F1015D-76FA-EC4C-85A7-345AF2D6C12A}"/>
              </a:ext>
            </a:extLst>
          </p:cNvPr>
          <p:cNvSpPr/>
          <p:nvPr/>
        </p:nvSpPr>
        <p:spPr>
          <a:xfrm>
            <a:off x="1498601" y="2206860"/>
            <a:ext cx="2413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11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0X10X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79FE99-2580-4541-8E03-C159718D162F}"/>
              </a:ext>
            </a:extLst>
          </p:cNvPr>
          <p:cNvSpPr/>
          <p:nvPr/>
        </p:nvSpPr>
        <p:spPr>
          <a:xfrm>
            <a:off x="3951257" y="5149486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</a:t>
            </a:r>
            <a:endParaRPr lang="en-US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5FE02A-0FAC-5F44-97FA-DC403B93A534}"/>
              </a:ext>
            </a:extLst>
          </p:cNvPr>
          <p:cNvSpPr/>
          <p:nvPr/>
        </p:nvSpPr>
        <p:spPr>
          <a:xfrm>
            <a:off x="5728592" y="4644856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</a:t>
            </a:r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E90A0D-3F39-1F4C-936F-4DE0297F397E}"/>
              </a:ext>
            </a:extLst>
          </p:cNvPr>
          <p:cNvSpPr/>
          <p:nvPr/>
        </p:nvSpPr>
        <p:spPr>
          <a:xfrm>
            <a:off x="3951257" y="3862442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</a:t>
            </a:r>
            <a:endParaRPr lang="en-US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88B3CB-8BFA-0C4F-A38A-F6B20AAAE188}"/>
              </a:ext>
            </a:extLst>
          </p:cNvPr>
          <p:cNvSpPr/>
          <p:nvPr/>
        </p:nvSpPr>
        <p:spPr>
          <a:xfrm>
            <a:off x="4116575" y="2091198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0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1227B9-4102-7E4E-8D98-09FFD93920D2}"/>
              </a:ext>
            </a:extLst>
          </p:cNvPr>
          <p:cNvSpPr/>
          <p:nvPr/>
        </p:nvSpPr>
        <p:spPr>
          <a:xfrm>
            <a:off x="5728592" y="2858188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</a:t>
            </a:r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2740D0-F9D0-BD46-8CAF-AC909C959508}"/>
              </a:ext>
            </a:extLst>
          </p:cNvPr>
          <p:cNvSpPr/>
          <p:nvPr/>
        </p:nvSpPr>
        <p:spPr>
          <a:xfrm>
            <a:off x="8281292" y="3881952"/>
            <a:ext cx="444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</a:t>
            </a:r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22F24A-5C33-144A-AF04-D0961A0CDC37}"/>
              </a:ext>
            </a:extLst>
          </p:cNvPr>
          <p:cNvSpPr/>
          <p:nvPr/>
        </p:nvSpPr>
        <p:spPr>
          <a:xfrm>
            <a:off x="9538592" y="3714965"/>
            <a:ext cx="444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</a:t>
            </a:r>
            <a:endParaRPr lang="en-US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E923BF-C352-D34A-8003-6CE61D46D795}"/>
              </a:ext>
            </a:extLst>
          </p:cNvPr>
          <p:cNvSpPr/>
          <p:nvPr/>
        </p:nvSpPr>
        <p:spPr>
          <a:xfrm>
            <a:off x="9746341" y="4143562"/>
            <a:ext cx="18194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Test found!</a:t>
            </a:r>
            <a:endParaRPr lang="en-US" sz="2800" i="1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59F6E921-27C4-3945-981E-BB78A1C10D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6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43"/>
    </mc:Choice>
    <mc:Fallback xmlns="">
      <p:transition spd="slow" advTm="24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38A46-32E8-C346-B1D6-DCF17C6DD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ATPG (automatic test pattern generation)</a:t>
            </a:r>
            <a:br>
              <a:rPr lang="en-US" dirty="0"/>
            </a:br>
            <a:r>
              <a:rPr lang="en-US" sz="3600" i="1" dirty="0"/>
              <a:t>Backtrace and backtracks</a:t>
            </a:r>
            <a:endParaRPr lang="en-US" i="1" dirty="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CE93FFE1-4F10-664D-89BC-B517F5F56120}"/>
              </a:ext>
            </a:extLst>
          </p:cNvPr>
          <p:cNvSpPr/>
          <p:nvPr/>
        </p:nvSpPr>
        <p:spPr>
          <a:xfrm>
            <a:off x="8486296" y="3009557"/>
            <a:ext cx="174728" cy="499235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00B050"/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E21AEC5D-E319-004E-9A24-EA4713FDA8F1}"/>
              </a:ext>
            </a:extLst>
          </p:cNvPr>
          <p:cNvSpPr/>
          <p:nvPr/>
        </p:nvSpPr>
        <p:spPr>
          <a:xfrm>
            <a:off x="8486296" y="3340268"/>
            <a:ext cx="562203" cy="189874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00B050"/>
              </a:solidFill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738047B-4F73-294F-9051-3DAE399E70FC}"/>
              </a:ext>
            </a:extLst>
          </p:cNvPr>
          <p:cNvSpPr/>
          <p:nvPr/>
        </p:nvSpPr>
        <p:spPr>
          <a:xfrm>
            <a:off x="8009325" y="2989375"/>
            <a:ext cx="562203" cy="189874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00B050"/>
              </a:solidFill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EF9F4D76-AEE2-5245-8DB6-23BCD3AA744A}"/>
              </a:ext>
            </a:extLst>
          </p:cNvPr>
          <p:cNvSpPr/>
          <p:nvPr/>
        </p:nvSpPr>
        <p:spPr>
          <a:xfrm>
            <a:off x="6320697" y="2846766"/>
            <a:ext cx="990700" cy="189872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00B050"/>
              </a:solidFill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F083C37-BCCD-8444-8D0C-CDDA76FEF692}"/>
              </a:ext>
            </a:extLst>
          </p:cNvPr>
          <p:cNvSpPr/>
          <p:nvPr/>
        </p:nvSpPr>
        <p:spPr>
          <a:xfrm>
            <a:off x="6284186" y="4388762"/>
            <a:ext cx="990700" cy="189872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00B05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E5CDC06-45F3-144C-B552-25C0A3824999}"/>
              </a:ext>
            </a:extLst>
          </p:cNvPr>
          <p:cNvSpPr/>
          <p:nvPr/>
        </p:nvSpPr>
        <p:spPr>
          <a:xfrm>
            <a:off x="3760430" y="3831077"/>
            <a:ext cx="174728" cy="499235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532EA86-5245-7B44-896E-DF99936EDD0C}"/>
              </a:ext>
            </a:extLst>
          </p:cNvPr>
          <p:cNvSpPr/>
          <p:nvPr/>
        </p:nvSpPr>
        <p:spPr>
          <a:xfrm>
            <a:off x="2080703" y="3656160"/>
            <a:ext cx="174728" cy="553019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202C178-C4A7-964A-B37E-D29341ADE7D2}"/>
              </a:ext>
            </a:extLst>
          </p:cNvPr>
          <p:cNvSpPr/>
          <p:nvPr/>
        </p:nvSpPr>
        <p:spPr>
          <a:xfrm>
            <a:off x="3760430" y="3719579"/>
            <a:ext cx="562203" cy="189874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2466E4A-E25E-044F-BC30-555F645BFDF6}"/>
              </a:ext>
            </a:extLst>
          </p:cNvPr>
          <p:cNvSpPr/>
          <p:nvPr/>
        </p:nvSpPr>
        <p:spPr>
          <a:xfrm>
            <a:off x="3283460" y="4150874"/>
            <a:ext cx="562203" cy="189874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41756C3-84C5-B447-B7A5-0EB921864EEB}"/>
              </a:ext>
            </a:extLst>
          </p:cNvPr>
          <p:cNvSpPr/>
          <p:nvPr/>
        </p:nvSpPr>
        <p:spPr>
          <a:xfrm>
            <a:off x="1618699" y="3639132"/>
            <a:ext cx="562203" cy="189874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33C6E97-3278-0D46-AFF9-C5980A5DECF6}"/>
              </a:ext>
            </a:extLst>
          </p:cNvPr>
          <p:cNvSpPr/>
          <p:nvPr/>
        </p:nvSpPr>
        <p:spPr>
          <a:xfrm>
            <a:off x="2168071" y="4026407"/>
            <a:ext cx="391967" cy="189872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7525A5-19C1-4047-BF98-4192D0B71A4D}"/>
              </a:ext>
            </a:extLst>
          </p:cNvPr>
          <p:cNvCxnSpPr>
            <a:cxnSpLocks/>
          </p:cNvCxnSpPr>
          <p:nvPr/>
        </p:nvCxnSpPr>
        <p:spPr>
          <a:xfrm>
            <a:off x="2191548" y="4124079"/>
            <a:ext cx="39196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: Top Corners Rounded 25">
            <a:extLst>
              <a:ext uri="{FF2B5EF4-FFF2-40B4-BE49-F238E27FC236}">
                <a16:creationId xmlns:a16="http://schemas.microsoft.com/office/drawing/2014/main" id="{AB07035F-35C2-B24C-9BB0-8925CB8ECE0B}"/>
              </a:ext>
            </a:extLst>
          </p:cNvPr>
          <p:cNvSpPr/>
          <p:nvPr/>
        </p:nvSpPr>
        <p:spPr>
          <a:xfrm rot="5400000">
            <a:off x="4386869" y="3161415"/>
            <a:ext cx="771932" cy="86226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72E6B5-5775-2347-A15F-6E3F993A20B3}"/>
              </a:ext>
            </a:extLst>
          </p:cNvPr>
          <p:cNvCxnSpPr>
            <a:cxnSpLocks/>
          </p:cNvCxnSpPr>
          <p:nvPr/>
        </p:nvCxnSpPr>
        <p:spPr>
          <a:xfrm>
            <a:off x="3479437" y="3084723"/>
            <a:ext cx="34663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BBA0DBA-9E4B-7A4C-9C58-B7E452C1E226}"/>
              </a:ext>
            </a:extLst>
          </p:cNvPr>
          <p:cNvCxnSpPr>
            <a:cxnSpLocks/>
          </p:cNvCxnSpPr>
          <p:nvPr/>
        </p:nvCxnSpPr>
        <p:spPr>
          <a:xfrm>
            <a:off x="3823898" y="3432514"/>
            <a:ext cx="51780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80D6A02-D339-B644-B24D-F3A47E8D308F}"/>
              </a:ext>
            </a:extLst>
          </p:cNvPr>
          <p:cNvCxnSpPr>
            <a:cxnSpLocks/>
          </p:cNvCxnSpPr>
          <p:nvPr/>
        </p:nvCxnSpPr>
        <p:spPr>
          <a:xfrm>
            <a:off x="3823898" y="3798399"/>
            <a:ext cx="52639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DA9CBD-929C-B241-84DD-6B89126C2C5D}"/>
              </a:ext>
            </a:extLst>
          </p:cNvPr>
          <p:cNvCxnSpPr>
            <a:cxnSpLocks/>
          </p:cNvCxnSpPr>
          <p:nvPr/>
        </p:nvCxnSpPr>
        <p:spPr>
          <a:xfrm>
            <a:off x="1618701" y="2929926"/>
            <a:ext cx="91948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AF9216-9783-534D-A6C3-DA5F8E263F19}"/>
              </a:ext>
            </a:extLst>
          </p:cNvPr>
          <p:cNvCxnSpPr>
            <a:cxnSpLocks/>
          </p:cNvCxnSpPr>
          <p:nvPr/>
        </p:nvCxnSpPr>
        <p:spPr>
          <a:xfrm>
            <a:off x="2200138" y="3295811"/>
            <a:ext cx="34663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749A2FD-A8DA-6540-B2AA-8C9E10AB447A}"/>
              </a:ext>
            </a:extLst>
          </p:cNvPr>
          <p:cNvCxnSpPr>
            <a:cxnSpLocks/>
          </p:cNvCxnSpPr>
          <p:nvPr/>
        </p:nvCxnSpPr>
        <p:spPr>
          <a:xfrm>
            <a:off x="1618701" y="4489964"/>
            <a:ext cx="97340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5731E215-F921-0041-8CA1-04916145FB70}"/>
              </a:ext>
            </a:extLst>
          </p:cNvPr>
          <p:cNvGrpSpPr/>
          <p:nvPr/>
        </p:nvGrpSpPr>
        <p:grpSpPr>
          <a:xfrm>
            <a:off x="2373457" y="2729317"/>
            <a:ext cx="1105980" cy="710812"/>
            <a:chOff x="1411532" y="4095714"/>
            <a:chExt cx="384594" cy="247178"/>
          </a:xfrm>
          <a:solidFill>
            <a:schemeClr val="bg1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5DE4E33-BCCA-084A-BD66-4A90AE45ED31}"/>
                </a:ext>
              </a:extLst>
            </p:cNvPr>
            <p:cNvSpPr/>
            <p:nvPr/>
          </p:nvSpPr>
          <p:spPr>
            <a:xfrm>
              <a:off x="1711377" y="4176929"/>
              <a:ext cx="84749" cy="84749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</a:endParaRPr>
            </a:p>
          </p:txBody>
        </p:sp>
        <p:sp>
          <p:nvSpPr>
            <p:cNvPr id="8" name="Moon 7">
              <a:extLst>
                <a:ext uri="{FF2B5EF4-FFF2-40B4-BE49-F238E27FC236}">
                  <a16:creationId xmlns:a16="http://schemas.microsoft.com/office/drawing/2014/main" id="{DB33AE03-B8D0-4A4E-A390-37B3615A75C8}"/>
                </a:ext>
              </a:extLst>
            </p:cNvPr>
            <p:cNvSpPr/>
            <p:nvPr/>
          </p:nvSpPr>
          <p:spPr>
            <a:xfrm rot="10800000">
              <a:off x="1411532" y="4095714"/>
              <a:ext cx="299845" cy="247178"/>
            </a:xfrm>
            <a:prstGeom prst="moon">
              <a:avLst>
                <a:gd name="adj" fmla="val 78062"/>
              </a:avLst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8386753-2B9B-8E46-ACA3-EB5C5332C568}"/>
              </a:ext>
            </a:extLst>
          </p:cNvPr>
          <p:cNvCxnSpPr>
            <a:cxnSpLocks/>
            <a:stCxn id="9" idx="1"/>
          </p:cNvCxnSpPr>
          <p:nvPr/>
        </p:nvCxnSpPr>
        <p:spPr>
          <a:xfrm>
            <a:off x="3263871" y="4275522"/>
            <a:ext cx="56220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AB87B58-FC1F-D441-A71E-2C0FD69D1680}"/>
              </a:ext>
            </a:extLst>
          </p:cNvPr>
          <p:cNvCxnSpPr>
            <a:cxnSpLocks/>
          </p:cNvCxnSpPr>
          <p:nvPr/>
        </p:nvCxnSpPr>
        <p:spPr>
          <a:xfrm>
            <a:off x="3823898" y="3084723"/>
            <a:ext cx="0" cy="34779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B11BE77-828E-9B45-940A-F8F8F5538C04}"/>
              </a:ext>
            </a:extLst>
          </p:cNvPr>
          <p:cNvCxnSpPr>
            <a:cxnSpLocks/>
          </p:cNvCxnSpPr>
          <p:nvPr/>
        </p:nvCxnSpPr>
        <p:spPr>
          <a:xfrm>
            <a:off x="3837805" y="3776288"/>
            <a:ext cx="0" cy="49923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A91C698-6AC8-1445-B644-BB2867A6E8E3}"/>
              </a:ext>
            </a:extLst>
          </p:cNvPr>
          <p:cNvCxnSpPr>
            <a:cxnSpLocks/>
          </p:cNvCxnSpPr>
          <p:nvPr/>
        </p:nvCxnSpPr>
        <p:spPr>
          <a:xfrm>
            <a:off x="2191548" y="3295811"/>
            <a:ext cx="0" cy="82826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D9AD0C5-3B30-C249-BA88-4B5FCBE04A72}"/>
              </a:ext>
            </a:extLst>
          </p:cNvPr>
          <p:cNvCxnSpPr>
            <a:cxnSpLocks/>
          </p:cNvCxnSpPr>
          <p:nvPr/>
        </p:nvCxnSpPr>
        <p:spPr>
          <a:xfrm>
            <a:off x="1618701" y="3709945"/>
            <a:ext cx="572847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FA0CF7F-2430-104E-94B7-A6E5844B115B}"/>
              </a:ext>
            </a:extLst>
          </p:cNvPr>
          <p:cNvCxnSpPr>
            <a:cxnSpLocks/>
          </p:cNvCxnSpPr>
          <p:nvPr/>
        </p:nvCxnSpPr>
        <p:spPr>
          <a:xfrm>
            <a:off x="5203970" y="3592547"/>
            <a:ext cx="34663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Moon 8">
            <a:extLst>
              <a:ext uri="{FF2B5EF4-FFF2-40B4-BE49-F238E27FC236}">
                <a16:creationId xmlns:a16="http://schemas.microsoft.com/office/drawing/2014/main" id="{7381AFD0-239C-3D43-9AA0-AC96AE7DA28E}"/>
              </a:ext>
            </a:extLst>
          </p:cNvPr>
          <p:cNvSpPr/>
          <p:nvPr/>
        </p:nvSpPr>
        <p:spPr>
          <a:xfrm rot="10800000">
            <a:off x="2401604" y="3920116"/>
            <a:ext cx="862267" cy="710812"/>
          </a:xfrm>
          <a:prstGeom prst="moon">
            <a:avLst>
              <a:gd name="adj" fmla="val 7806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tx1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FC5AABC-2711-7E40-8829-6708961BEF27}"/>
              </a:ext>
            </a:extLst>
          </p:cNvPr>
          <p:cNvGrpSpPr>
            <a:grpSpLocks noChangeAspect="1"/>
          </p:cNvGrpSpPr>
          <p:nvPr/>
        </p:nvGrpSpPr>
        <p:grpSpPr>
          <a:xfrm>
            <a:off x="5275812" y="3477870"/>
            <a:ext cx="202954" cy="202954"/>
            <a:chOff x="2866048" y="4058743"/>
            <a:chExt cx="155448" cy="155448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0C0AA33-1A73-B44D-9E3C-DE3DA8EA6A83}"/>
                </a:ext>
              </a:extLst>
            </p:cNvPr>
            <p:cNvCxnSpPr/>
            <p:nvPr/>
          </p:nvCxnSpPr>
          <p:spPr>
            <a:xfrm flipV="1">
              <a:off x="2870958" y="4063653"/>
              <a:ext cx="150538" cy="15053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997546E-27F6-DB4B-8723-F93A272A99FE}"/>
                </a:ext>
              </a:extLst>
            </p:cNvPr>
            <p:cNvCxnSpPr>
              <a:cxnSpLocks/>
            </p:cNvCxnSpPr>
            <p:nvPr/>
          </p:nvCxnSpPr>
          <p:spPr>
            <a:xfrm>
              <a:off x="2866048" y="4058743"/>
              <a:ext cx="155448" cy="15544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95D50476-04A1-9147-8C41-11D6BE88B437}"/>
              </a:ext>
            </a:extLst>
          </p:cNvPr>
          <p:cNvSpPr txBox="1"/>
          <p:nvPr/>
        </p:nvSpPr>
        <p:spPr>
          <a:xfrm>
            <a:off x="4164414" y="1981130"/>
            <a:ext cx="1515908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 = 1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53C2B6E-CBCD-C749-BBDA-5158D779F1C1}"/>
              </a:ext>
            </a:extLst>
          </p:cNvPr>
          <p:cNvSpPr/>
          <p:nvPr/>
        </p:nvSpPr>
        <p:spPr>
          <a:xfrm>
            <a:off x="3353888" y="4297634"/>
            <a:ext cx="312905" cy="369332"/>
          </a:xfrm>
          <a:prstGeom prst="rect">
            <a:avLst/>
          </a:prstGeom>
          <a:ln w="38100">
            <a:noFill/>
          </a:ln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478DFF6-74A8-2A48-815B-F4CD464F2BBF}"/>
              </a:ext>
            </a:extLst>
          </p:cNvPr>
          <p:cNvSpPr/>
          <p:nvPr/>
        </p:nvSpPr>
        <p:spPr>
          <a:xfrm>
            <a:off x="1248625" y="3477870"/>
            <a:ext cx="313664" cy="369332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94CE639-A40A-744D-8D46-2EE12C9E9031}"/>
              </a:ext>
            </a:extLst>
          </p:cNvPr>
          <p:cNvSpPr/>
          <p:nvPr/>
        </p:nvSpPr>
        <p:spPr>
          <a:xfrm>
            <a:off x="3376662" y="2620966"/>
            <a:ext cx="312905" cy="369332"/>
          </a:xfrm>
          <a:prstGeom prst="rect">
            <a:avLst/>
          </a:prstGeom>
          <a:ln w="38100">
            <a:noFill/>
          </a:ln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1FEB6ED-F372-494A-AB6D-81B5D3D51FEE}"/>
              </a:ext>
            </a:extLst>
          </p:cNvPr>
          <p:cNvSpPr txBox="1"/>
          <p:nvPr/>
        </p:nvSpPr>
        <p:spPr>
          <a:xfrm>
            <a:off x="4206628" y="2265237"/>
            <a:ext cx="1836126" cy="6463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Failure!</a:t>
            </a:r>
            <a:b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Backtrack…</a:t>
            </a: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E3EFF72B-3017-8D40-8C54-6A948EDDCF71}"/>
              </a:ext>
            </a:extLst>
          </p:cNvPr>
          <p:cNvSpPr/>
          <p:nvPr/>
        </p:nvSpPr>
        <p:spPr>
          <a:xfrm>
            <a:off x="1731189" y="3901752"/>
            <a:ext cx="2451754" cy="1058890"/>
          </a:xfrm>
          <a:custGeom>
            <a:avLst/>
            <a:gdLst>
              <a:gd name="connsiteX0" fmla="*/ 132277 w 2451754"/>
              <a:gd name="connsiteY0" fmla="*/ 0 h 1058890"/>
              <a:gd name="connsiteX1" fmla="*/ 144884 w 2451754"/>
              <a:gd name="connsiteY1" fmla="*/ 819378 h 1058890"/>
              <a:gd name="connsiteX2" fmla="*/ 1607161 w 2451754"/>
              <a:gd name="connsiteY2" fmla="*/ 995859 h 1058890"/>
              <a:gd name="connsiteX3" fmla="*/ 2451754 w 2451754"/>
              <a:gd name="connsiteY3" fmla="*/ 1058890 h 1058890"/>
              <a:gd name="connsiteX4" fmla="*/ 2451754 w 2451754"/>
              <a:gd name="connsiteY4" fmla="*/ 1058890 h 1058890"/>
              <a:gd name="connsiteX5" fmla="*/ 2451754 w 2451754"/>
              <a:gd name="connsiteY5" fmla="*/ 1058890 h 1058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51754" h="1058890" extrusionOk="0">
                <a:moveTo>
                  <a:pt x="132277" y="0"/>
                </a:moveTo>
                <a:cubicBezTo>
                  <a:pt x="8580" y="351382"/>
                  <a:pt x="-55032" y="632640"/>
                  <a:pt x="144884" y="819378"/>
                </a:cubicBezTo>
                <a:cubicBezTo>
                  <a:pt x="408846" y="958772"/>
                  <a:pt x="1252992" y="945881"/>
                  <a:pt x="1607161" y="995859"/>
                </a:cubicBezTo>
                <a:cubicBezTo>
                  <a:pt x="1991640" y="1035778"/>
                  <a:pt x="2451754" y="1058890"/>
                  <a:pt x="2451754" y="1058890"/>
                </a:cubicBezTo>
                <a:lnTo>
                  <a:pt x="2451754" y="1058890"/>
                </a:lnTo>
                <a:lnTo>
                  <a:pt x="2451754" y="1058890"/>
                </a:lnTo>
              </a:path>
            </a:pathLst>
          </a:custGeom>
          <a:noFill/>
          <a:ln w="38100">
            <a:solidFill>
              <a:srgbClr val="FF0000"/>
            </a:solidFill>
            <a:prstDash val="sysDash"/>
            <a:headEnd type="triangle"/>
            <a:extLst>
              <a:ext uri="{C807C97D-BFC1-408E-A445-0C87EB9F89A2}">
                <ask:lineSketchStyleProps xmlns:ask="http://schemas.microsoft.com/office/drawing/2018/sketchyshapes" xmlns="" sd="1435683001">
                  <a:custGeom>
                    <a:avLst/>
                    <a:gdLst>
                      <a:gd name="connsiteX0" fmla="*/ 59597 w 1104626"/>
                      <a:gd name="connsiteY0" fmla="*/ 0 h 477078"/>
                      <a:gd name="connsiteX1" fmla="*/ 65277 w 1104626"/>
                      <a:gd name="connsiteY1" fmla="*/ 369167 h 477078"/>
                      <a:gd name="connsiteX2" fmla="*/ 724099 w 1104626"/>
                      <a:gd name="connsiteY2" fmla="*/ 448680 h 477078"/>
                      <a:gd name="connsiteX3" fmla="*/ 1104626 w 1104626"/>
                      <a:gd name="connsiteY3" fmla="*/ 477078 h 477078"/>
                      <a:gd name="connsiteX4" fmla="*/ 1104626 w 1104626"/>
                      <a:gd name="connsiteY4" fmla="*/ 477078 h 477078"/>
                      <a:gd name="connsiteX5" fmla="*/ 1104626 w 1104626"/>
                      <a:gd name="connsiteY5" fmla="*/ 477078 h 477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4626" h="477078">
                        <a:moveTo>
                          <a:pt x="59597" y="0"/>
                        </a:moveTo>
                        <a:cubicBezTo>
                          <a:pt x="7062" y="147193"/>
                          <a:pt x="-45473" y="294387"/>
                          <a:pt x="65277" y="369167"/>
                        </a:cubicBezTo>
                        <a:cubicBezTo>
                          <a:pt x="176027" y="443947"/>
                          <a:pt x="550874" y="430695"/>
                          <a:pt x="724099" y="448680"/>
                        </a:cubicBezTo>
                        <a:cubicBezTo>
                          <a:pt x="897324" y="466665"/>
                          <a:pt x="1104626" y="477078"/>
                          <a:pt x="1104626" y="477078"/>
                        </a:cubicBezTo>
                        <a:lnTo>
                          <a:pt x="1104626" y="477078"/>
                        </a:lnTo>
                        <a:lnTo>
                          <a:pt x="1104626" y="477078"/>
                        </a:ln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F674942C-A10A-4341-A6E7-E749E8E572AF}"/>
              </a:ext>
            </a:extLst>
          </p:cNvPr>
          <p:cNvSpPr/>
          <p:nvPr/>
        </p:nvSpPr>
        <p:spPr>
          <a:xfrm>
            <a:off x="3784998" y="4431197"/>
            <a:ext cx="385338" cy="529445"/>
          </a:xfrm>
          <a:custGeom>
            <a:avLst/>
            <a:gdLst>
              <a:gd name="connsiteX0" fmla="*/ 32374 w 385338"/>
              <a:gd name="connsiteY0" fmla="*/ 0 h 529445"/>
              <a:gd name="connsiteX1" fmla="*/ 7162 w 385338"/>
              <a:gd name="connsiteY1" fmla="*/ 302540 h 529445"/>
              <a:gd name="connsiteX2" fmla="*/ 145827 w 385338"/>
              <a:gd name="connsiteY2" fmla="*/ 466414 h 529445"/>
              <a:gd name="connsiteX3" fmla="*/ 385337 w 385338"/>
              <a:gd name="connsiteY3" fmla="*/ 529445 h 529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338" h="529445" extrusionOk="0">
                <a:moveTo>
                  <a:pt x="32374" y="0"/>
                </a:moveTo>
                <a:cubicBezTo>
                  <a:pt x="3452" y="108168"/>
                  <a:pt x="-13477" y="225455"/>
                  <a:pt x="7162" y="302540"/>
                </a:cubicBezTo>
                <a:cubicBezTo>
                  <a:pt x="40004" y="383209"/>
                  <a:pt x="72430" y="428928"/>
                  <a:pt x="145827" y="466414"/>
                </a:cubicBezTo>
                <a:cubicBezTo>
                  <a:pt x="204218" y="508760"/>
                  <a:pt x="295537" y="525452"/>
                  <a:pt x="385337" y="529445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  <a:headEnd type="triangle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14586 w 173612"/>
                      <a:gd name="connsiteY0" fmla="*/ 0 h 238539"/>
                      <a:gd name="connsiteX1" fmla="*/ 3227 w 173612"/>
                      <a:gd name="connsiteY1" fmla="*/ 136308 h 238539"/>
                      <a:gd name="connsiteX2" fmla="*/ 65702 w 173612"/>
                      <a:gd name="connsiteY2" fmla="*/ 210141 h 238539"/>
                      <a:gd name="connsiteX3" fmla="*/ 173612 w 173612"/>
                      <a:gd name="connsiteY3" fmla="*/ 238539 h 238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3612" h="238539">
                        <a:moveTo>
                          <a:pt x="14586" y="0"/>
                        </a:moveTo>
                        <a:cubicBezTo>
                          <a:pt x="4647" y="50642"/>
                          <a:pt x="-5292" y="101285"/>
                          <a:pt x="3227" y="136308"/>
                        </a:cubicBezTo>
                        <a:cubicBezTo>
                          <a:pt x="11746" y="171332"/>
                          <a:pt x="37305" y="193103"/>
                          <a:pt x="65702" y="210141"/>
                        </a:cubicBezTo>
                        <a:cubicBezTo>
                          <a:pt x="94099" y="227179"/>
                          <a:pt x="133855" y="232859"/>
                          <a:pt x="173612" y="238539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B967392-5997-BB42-8F32-BE9FBBD05F4C}"/>
              </a:ext>
            </a:extLst>
          </p:cNvPr>
          <p:cNvSpPr txBox="1"/>
          <p:nvPr/>
        </p:nvSpPr>
        <p:spPr>
          <a:xfrm>
            <a:off x="4270405" y="4542329"/>
            <a:ext cx="1853831" cy="6463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Failed (undone) backtrace points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3F44930-19A8-7440-ACAE-6C50E2578811}"/>
              </a:ext>
            </a:extLst>
          </p:cNvPr>
          <p:cNvSpPr/>
          <p:nvPr/>
        </p:nvSpPr>
        <p:spPr>
          <a:xfrm>
            <a:off x="8475282" y="3831077"/>
            <a:ext cx="174728" cy="499235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00B050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DC888A2-4E19-6045-934A-4CFC6E4A61A9}"/>
              </a:ext>
            </a:extLst>
          </p:cNvPr>
          <p:cNvSpPr/>
          <p:nvPr/>
        </p:nvSpPr>
        <p:spPr>
          <a:xfrm>
            <a:off x="8475282" y="3719579"/>
            <a:ext cx="562203" cy="189874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00B050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C195C24-D26B-414D-92CA-BC8C7BBC88F4}"/>
              </a:ext>
            </a:extLst>
          </p:cNvPr>
          <p:cNvSpPr/>
          <p:nvPr/>
        </p:nvSpPr>
        <p:spPr>
          <a:xfrm>
            <a:off x="7998311" y="4150874"/>
            <a:ext cx="562203" cy="189874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00B050"/>
              </a:solidFill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C2FF326-9898-964B-912A-EFC803C2859C}"/>
              </a:ext>
            </a:extLst>
          </p:cNvPr>
          <p:cNvCxnSpPr>
            <a:cxnSpLocks/>
          </p:cNvCxnSpPr>
          <p:nvPr/>
        </p:nvCxnSpPr>
        <p:spPr>
          <a:xfrm>
            <a:off x="6906400" y="4124079"/>
            <a:ext cx="39196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Rectangle: Top Corners Rounded 25">
            <a:extLst>
              <a:ext uri="{FF2B5EF4-FFF2-40B4-BE49-F238E27FC236}">
                <a16:creationId xmlns:a16="http://schemas.microsoft.com/office/drawing/2014/main" id="{A1FBDF25-0482-0A4A-9505-20F8BE758C36}"/>
              </a:ext>
            </a:extLst>
          </p:cNvPr>
          <p:cNvSpPr/>
          <p:nvPr/>
        </p:nvSpPr>
        <p:spPr>
          <a:xfrm rot="5400000">
            <a:off x="9101721" y="3161415"/>
            <a:ext cx="771932" cy="86226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00B050"/>
              </a:solidFill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E418642-A69B-5348-BFC9-6105D8D70C36}"/>
              </a:ext>
            </a:extLst>
          </p:cNvPr>
          <p:cNvCxnSpPr>
            <a:cxnSpLocks/>
          </p:cNvCxnSpPr>
          <p:nvPr/>
        </p:nvCxnSpPr>
        <p:spPr>
          <a:xfrm>
            <a:off x="8194289" y="3084723"/>
            <a:ext cx="34663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9F4A1B4-825D-4748-A726-0596EFFBDEFE}"/>
              </a:ext>
            </a:extLst>
          </p:cNvPr>
          <p:cNvCxnSpPr>
            <a:cxnSpLocks/>
          </p:cNvCxnSpPr>
          <p:nvPr/>
        </p:nvCxnSpPr>
        <p:spPr>
          <a:xfrm>
            <a:off x="8538750" y="3432514"/>
            <a:ext cx="51780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16C55C68-CE2E-C64A-BA9F-DE31A1BC3126}"/>
              </a:ext>
            </a:extLst>
          </p:cNvPr>
          <p:cNvCxnSpPr>
            <a:cxnSpLocks/>
          </p:cNvCxnSpPr>
          <p:nvPr/>
        </p:nvCxnSpPr>
        <p:spPr>
          <a:xfrm>
            <a:off x="8538750" y="3798399"/>
            <a:ext cx="52639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0493544-E09E-6F47-B1CE-ED3F8F630A29}"/>
              </a:ext>
            </a:extLst>
          </p:cNvPr>
          <p:cNvCxnSpPr>
            <a:cxnSpLocks/>
          </p:cNvCxnSpPr>
          <p:nvPr/>
        </p:nvCxnSpPr>
        <p:spPr>
          <a:xfrm>
            <a:off x="6333553" y="2929926"/>
            <a:ext cx="91948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80B3AEB-4B5A-BC48-9BA6-C1B873EA5EBD}"/>
              </a:ext>
            </a:extLst>
          </p:cNvPr>
          <p:cNvCxnSpPr>
            <a:cxnSpLocks/>
          </p:cNvCxnSpPr>
          <p:nvPr/>
        </p:nvCxnSpPr>
        <p:spPr>
          <a:xfrm>
            <a:off x="6914990" y="3295811"/>
            <a:ext cx="34663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5ED11D5-287D-0745-900E-00D28523FFB7}"/>
              </a:ext>
            </a:extLst>
          </p:cNvPr>
          <p:cNvCxnSpPr>
            <a:cxnSpLocks/>
          </p:cNvCxnSpPr>
          <p:nvPr/>
        </p:nvCxnSpPr>
        <p:spPr>
          <a:xfrm>
            <a:off x="6333553" y="4489964"/>
            <a:ext cx="97340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01D19C4-B6BF-DC41-9D9E-19D19D716927}"/>
              </a:ext>
            </a:extLst>
          </p:cNvPr>
          <p:cNvGrpSpPr/>
          <p:nvPr/>
        </p:nvGrpSpPr>
        <p:grpSpPr>
          <a:xfrm>
            <a:off x="7088309" y="2729317"/>
            <a:ext cx="1105980" cy="710812"/>
            <a:chOff x="1411532" y="4095714"/>
            <a:chExt cx="384594" cy="247178"/>
          </a:xfrm>
          <a:solidFill>
            <a:schemeClr val="bg1"/>
          </a:solidFill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14A16A9-029D-BB46-933F-F25748136DD8}"/>
                </a:ext>
              </a:extLst>
            </p:cNvPr>
            <p:cNvSpPr/>
            <p:nvPr/>
          </p:nvSpPr>
          <p:spPr>
            <a:xfrm>
              <a:off x="1711377" y="4176929"/>
              <a:ext cx="84749" cy="84749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rgbClr val="00B050"/>
                </a:solidFill>
              </a:endParaRPr>
            </a:p>
          </p:txBody>
        </p:sp>
        <p:sp>
          <p:nvSpPr>
            <p:cNvPr id="85" name="Moon 84">
              <a:extLst>
                <a:ext uri="{FF2B5EF4-FFF2-40B4-BE49-F238E27FC236}">
                  <a16:creationId xmlns:a16="http://schemas.microsoft.com/office/drawing/2014/main" id="{1E260AB8-9D78-8548-A7C8-D610497966A3}"/>
                </a:ext>
              </a:extLst>
            </p:cNvPr>
            <p:cNvSpPr/>
            <p:nvPr/>
          </p:nvSpPr>
          <p:spPr>
            <a:xfrm rot="10800000">
              <a:off x="1411532" y="4095714"/>
              <a:ext cx="299845" cy="247178"/>
            </a:xfrm>
            <a:prstGeom prst="moon">
              <a:avLst>
                <a:gd name="adj" fmla="val 78062"/>
              </a:avLst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rgbClr val="00B050"/>
                </a:solidFill>
              </a:endParaRPr>
            </a:p>
          </p:txBody>
        </p:sp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C1EA499-1B16-6345-B964-8EADBF9AA2B0}"/>
              </a:ext>
            </a:extLst>
          </p:cNvPr>
          <p:cNvCxnSpPr>
            <a:cxnSpLocks/>
            <a:stCxn id="83" idx="1"/>
          </p:cNvCxnSpPr>
          <p:nvPr/>
        </p:nvCxnSpPr>
        <p:spPr>
          <a:xfrm>
            <a:off x="7978723" y="4275522"/>
            <a:ext cx="56220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0F57292-2741-8440-9676-CC4D030C6CED}"/>
              </a:ext>
            </a:extLst>
          </p:cNvPr>
          <p:cNvCxnSpPr>
            <a:cxnSpLocks/>
          </p:cNvCxnSpPr>
          <p:nvPr/>
        </p:nvCxnSpPr>
        <p:spPr>
          <a:xfrm>
            <a:off x="8538750" y="3084723"/>
            <a:ext cx="0" cy="34779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D7A63C5-FD19-8142-918E-040140330D64}"/>
              </a:ext>
            </a:extLst>
          </p:cNvPr>
          <p:cNvCxnSpPr>
            <a:cxnSpLocks/>
          </p:cNvCxnSpPr>
          <p:nvPr/>
        </p:nvCxnSpPr>
        <p:spPr>
          <a:xfrm>
            <a:off x="8552657" y="3776288"/>
            <a:ext cx="0" cy="49923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FC1F9A9-4135-614F-8E20-37CA755026C7}"/>
              </a:ext>
            </a:extLst>
          </p:cNvPr>
          <p:cNvCxnSpPr>
            <a:cxnSpLocks/>
          </p:cNvCxnSpPr>
          <p:nvPr/>
        </p:nvCxnSpPr>
        <p:spPr>
          <a:xfrm>
            <a:off x="6906400" y="3295811"/>
            <a:ext cx="0" cy="82826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E5B9F04-FC91-E04B-B17C-769E9BEEC03B}"/>
              </a:ext>
            </a:extLst>
          </p:cNvPr>
          <p:cNvCxnSpPr>
            <a:cxnSpLocks/>
          </p:cNvCxnSpPr>
          <p:nvPr/>
        </p:nvCxnSpPr>
        <p:spPr>
          <a:xfrm>
            <a:off x="6333553" y="3709945"/>
            <a:ext cx="572847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7A8DDC0-C76D-5646-874E-9F93B2AB633E}"/>
              </a:ext>
            </a:extLst>
          </p:cNvPr>
          <p:cNvCxnSpPr>
            <a:cxnSpLocks/>
          </p:cNvCxnSpPr>
          <p:nvPr/>
        </p:nvCxnSpPr>
        <p:spPr>
          <a:xfrm>
            <a:off x="9918822" y="3592547"/>
            <a:ext cx="34663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Moon 82">
            <a:extLst>
              <a:ext uri="{FF2B5EF4-FFF2-40B4-BE49-F238E27FC236}">
                <a16:creationId xmlns:a16="http://schemas.microsoft.com/office/drawing/2014/main" id="{2C088C30-B8FB-9C44-9E34-7F185B147731}"/>
              </a:ext>
            </a:extLst>
          </p:cNvPr>
          <p:cNvSpPr/>
          <p:nvPr/>
        </p:nvSpPr>
        <p:spPr>
          <a:xfrm rot="10800000">
            <a:off x="7116456" y="3920116"/>
            <a:ext cx="862267" cy="710812"/>
          </a:xfrm>
          <a:prstGeom prst="moon">
            <a:avLst>
              <a:gd name="adj" fmla="val 7806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00B050"/>
              </a:solidFill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41D51DF-EDFC-6F4C-856F-65B18D1E396B}"/>
              </a:ext>
            </a:extLst>
          </p:cNvPr>
          <p:cNvGrpSpPr>
            <a:grpSpLocks noChangeAspect="1"/>
          </p:cNvGrpSpPr>
          <p:nvPr/>
        </p:nvGrpSpPr>
        <p:grpSpPr>
          <a:xfrm>
            <a:off x="9990664" y="3477870"/>
            <a:ext cx="202954" cy="202954"/>
            <a:chOff x="2866048" y="4058743"/>
            <a:chExt cx="155448" cy="155448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B3243F8-79F4-974B-8918-9978BB0AF192}"/>
                </a:ext>
              </a:extLst>
            </p:cNvPr>
            <p:cNvCxnSpPr/>
            <p:nvPr/>
          </p:nvCxnSpPr>
          <p:spPr>
            <a:xfrm flipV="1">
              <a:off x="2870958" y="4063653"/>
              <a:ext cx="150538" cy="15053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68CD72F-7AE4-1044-A50E-31E92F210177}"/>
                </a:ext>
              </a:extLst>
            </p:cNvPr>
            <p:cNvCxnSpPr>
              <a:cxnSpLocks/>
            </p:cNvCxnSpPr>
            <p:nvPr/>
          </p:nvCxnSpPr>
          <p:spPr>
            <a:xfrm>
              <a:off x="2866048" y="4058743"/>
              <a:ext cx="155448" cy="15544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BAB668C9-01C8-314D-A656-5AD234D439D8}"/>
              </a:ext>
            </a:extLst>
          </p:cNvPr>
          <p:cNvSpPr txBox="1"/>
          <p:nvPr/>
        </p:nvSpPr>
        <p:spPr>
          <a:xfrm>
            <a:off x="9095682" y="2395887"/>
            <a:ext cx="1515908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 = 1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45B0FC7F-51A4-A746-9360-C683B2B7A3DC}"/>
              </a:ext>
            </a:extLst>
          </p:cNvPr>
          <p:cNvSpPr/>
          <p:nvPr/>
        </p:nvSpPr>
        <p:spPr>
          <a:xfrm>
            <a:off x="8068739" y="4297634"/>
            <a:ext cx="312905" cy="369332"/>
          </a:xfrm>
          <a:prstGeom prst="rect">
            <a:avLst/>
          </a:prstGeom>
          <a:ln w="38100">
            <a:noFill/>
          </a:ln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18DF700-0E93-E243-9AD5-6FAD60B3CCB1}"/>
              </a:ext>
            </a:extLst>
          </p:cNvPr>
          <p:cNvSpPr/>
          <p:nvPr/>
        </p:nvSpPr>
        <p:spPr>
          <a:xfrm>
            <a:off x="8091514" y="2620966"/>
            <a:ext cx="312905" cy="369332"/>
          </a:xfrm>
          <a:prstGeom prst="rect">
            <a:avLst/>
          </a:prstGeom>
          <a:ln w="38100">
            <a:noFill/>
          </a:ln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61C4E44-B0F4-4446-B59E-D8A319A067D7}"/>
              </a:ext>
            </a:extLst>
          </p:cNvPr>
          <p:cNvSpPr txBox="1"/>
          <p:nvPr/>
        </p:nvSpPr>
        <p:spPr>
          <a:xfrm>
            <a:off x="9107248" y="2694241"/>
            <a:ext cx="1836126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Success!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09AA21AB-94D9-D444-8493-A72A5D5C63E6}"/>
              </a:ext>
            </a:extLst>
          </p:cNvPr>
          <p:cNvSpPr/>
          <p:nvPr/>
        </p:nvSpPr>
        <p:spPr>
          <a:xfrm>
            <a:off x="5857490" y="4263544"/>
            <a:ext cx="312905" cy="369332"/>
          </a:xfrm>
          <a:prstGeom prst="rect">
            <a:avLst/>
          </a:prstGeom>
          <a:ln w="38100">
            <a:noFill/>
          </a:ln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29ABEA0C-8FF8-B54D-B663-C20490941B04}"/>
              </a:ext>
            </a:extLst>
          </p:cNvPr>
          <p:cNvSpPr/>
          <p:nvPr/>
        </p:nvSpPr>
        <p:spPr>
          <a:xfrm>
            <a:off x="5353127" y="3480862"/>
            <a:ext cx="1200565" cy="369332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i="1" strike="sngStrik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3F56B01F-3EFD-3F47-85BD-B796989D774E}"/>
              </a:ext>
            </a:extLst>
          </p:cNvPr>
          <p:cNvSpPr/>
          <p:nvPr/>
        </p:nvSpPr>
        <p:spPr>
          <a:xfrm>
            <a:off x="5870882" y="2666670"/>
            <a:ext cx="312905" cy="369332"/>
          </a:xfrm>
          <a:prstGeom prst="rect">
            <a:avLst/>
          </a:prstGeom>
          <a:ln w="38100">
            <a:noFill/>
          </a:ln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E9FA3118-451E-F544-A00A-E312B7DB9184}"/>
              </a:ext>
            </a:extLst>
          </p:cNvPr>
          <p:cNvSpPr/>
          <p:nvPr/>
        </p:nvSpPr>
        <p:spPr>
          <a:xfrm>
            <a:off x="1315523" y="5311219"/>
            <a:ext cx="3873740" cy="646330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>
              <a:tabLst>
                <a:tab pos="112713" algn="l"/>
              </a:tabLst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Unsuccessful backtrace resulting in backtrack</a:t>
            </a:r>
            <a:endParaRPr lang="en-US" dirty="0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B00A4818-1E32-294E-BF0E-BB87CF168D8A}"/>
              </a:ext>
            </a:extLst>
          </p:cNvPr>
          <p:cNvSpPr/>
          <p:nvPr/>
        </p:nvSpPr>
        <p:spPr>
          <a:xfrm>
            <a:off x="6072455" y="5234464"/>
            <a:ext cx="3873740" cy="646330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>
              <a:tabLst>
                <a:tab pos="112713" algn="l"/>
              </a:tabLst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Two successful backtraces resulting in goal met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6F810C-468D-C24A-96A1-571BF8F88EA2}"/>
              </a:ext>
            </a:extLst>
          </p:cNvPr>
          <p:cNvCxnSpPr>
            <a:cxnSpLocks/>
          </p:cNvCxnSpPr>
          <p:nvPr/>
        </p:nvCxnSpPr>
        <p:spPr>
          <a:xfrm>
            <a:off x="5432425" y="3046501"/>
            <a:ext cx="175048" cy="4377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A7EA57BD-E5B1-5746-AB86-A73FB851342E}"/>
              </a:ext>
            </a:extLst>
          </p:cNvPr>
          <p:cNvCxnSpPr>
            <a:cxnSpLocks/>
          </p:cNvCxnSpPr>
          <p:nvPr/>
        </p:nvCxnSpPr>
        <p:spPr>
          <a:xfrm flipV="1">
            <a:off x="5834256" y="3716691"/>
            <a:ext cx="289980" cy="29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9616F28-5291-ED46-BF56-E9AB98B29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4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51"/>
    </mc:Choice>
    <mc:Fallback xmlns="">
      <p:transition spd="slow" advTm="67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38A46-32E8-C346-B1D6-DCF17C6DD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ATPG (automatic test pattern generation)</a:t>
            </a:r>
            <a:br>
              <a:rPr lang="en-US" dirty="0"/>
            </a:br>
            <a:r>
              <a:rPr lang="en-US" sz="3600" i="1" dirty="0"/>
              <a:t>Backtrace and backtracks</a:t>
            </a:r>
            <a:endParaRPr lang="en-US" i="1" dirty="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CE93FFE1-4F10-664D-89BC-B517F5F56120}"/>
              </a:ext>
            </a:extLst>
          </p:cNvPr>
          <p:cNvSpPr/>
          <p:nvPr/>
        </p:nvSpPr>
        <p:spPr>
          <a:xfrm>
            <a:off x="8486296" y="3009557"/>
            <a:ext cx="174728" cy="499235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00B050"/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E21AEC5D-E319-004E-9A24-EA4713FDA8F1}"/>
              </a:ext>
            </a:extLst>
          </p:cNvPr>
          <p:cNvSpPr/>
          <p:nvPr/>
        </p:nvSpPr>
        <p:spPr>
          <a:xfrm>
            <a:off x="8486296" y="3340268"/>
            <a:ext cx="562203" cy="189874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00B050"/>
              </a:solidFill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738047B-4F73-294F-9051-3DAE399E70FC}"/>
              </a:ext>
            </a:extLst>
          </p:cNvPr>
          <p:cNvSpPr/>
          <p:nvPr/>
        </p:nvSpPr>
        <p:spPr>
          <a:xfrm>
            <a:off x="8009325" y="2989375"/>
            <a:ext cx="562203" cy="189874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00B050"/>
              </a:solidFill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EF9F4D76-AEE2-5245-8DB6-23BCD3AA744A}"/>
              </a:ext>
            </a:extLst>
          </p:cNvPr>
          <p:cNvSpPr/>
          <p:nvPr/>
        </p:nvSpPr>
        <p:spPr>
          <a:xfrm>
            <a:off x="6320697" y="2846766"/>
            <a:ext cx="990700" cy="189872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00B050"/>
              </a:solidFill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F083C37-BCCD-8444-8D0C-CDDA76FEF692}"/>
              </a:ext>
            </a:extLst>
          </p:cNvPr>
          <p:cNvSpPr/>
          <p:nvPr/>
        </p:nvSpPr>
        <p:spPr>
          <a:xfrm>
            <a:off x="6284186" y="4388762"/>
            <a:ext cx="990700" cy="189872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00B05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E5CDC06-45F3-144C-B552-25C0A3824999}"/>
              </a:ext>
            </a:extLst>
          </p:cNvPr>
          <p:cNvSpPr/>
          <p:nvPr/>
        </p:nvSpPr>
        <p:spPr>
          <a:xfrm>
            <a:off x="3760430" y="3831077"/>
            <a:ext cx="174728" cy="499235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532EA86-5245-7B44-896E-DF99936EDD0C}"/>
              </a:ext>
            </a:extLst>
          </p:cNvPr>
          <p:cNvSpPr/>
          <p:nvPr/>
        </p:nvSpPr>
        <p:spPr>
          <a:xfrm>
            <a:off x="2080703" y="3656160"/>
            <a:ext cx="174728" cy="553019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202C178-C4A7-964A-B37E-D29341ADE7D2}"/>
              </a:ext>
            </a:extLst>
          </p:cNvPr>
          <p:cNvSpPr/>
          <p:nvPr/>
        </p:nvSpPr>
        <p:spPr>
          <a:xfrm>
            <a:off x="3760430" y="3719579"/>
            <a:ext cx="562203" cy="189874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2466E4A-E25E-044F-BC30-555F645BFDF6}"/>
              </a:ext>
            </a:extLst>
          </p:cNvPr>
          <p:cNvSpPr/>
          <p:nvPr/>
        </p:nvSpPr>
        <p:spPr>
          <a:xfrm>
            <a:off x="3283460" y="4150874"/>
            <a:ext cx="562203" cy="189874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41756C3-84C5-B447-B7A5-0EB921864EEB}"/>
              </a:ext>
            </a:extLst>
          </p:cNvPr>
          <p:cNvSpPr/>
          <p:nvPr/>
        </p:nvSpPr>
        <p:spPr>
          <a:xfrm>
            <a:off x="1618699" y="3639132"/>
            <a:ext cx="562203" cy="189874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33C6E97-3278-0D46-AFF9-C5980A5DECF6}"/>
              </a:ext>
            </a:extLst>
          </p:cNvPr>
          <p:cNvSpPr/>
          <p:nvPr/>
        </p:nvSpPr>
        <p:spPr>
          <a:xfrm>
            <a:off x="2168071" y="4026407"/>
            <a:ext cx="391967" cy="189872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7525A5-19C1-4047-BF98-4192D0B71A4D}"/>
              </a:ext>
            </a:extLst>
          </p:cNvPr>
          <p:cNvCxnSpPr>
            <a:cxnSpLocks/>
          </p:cNvCxnSpPr>
          <p:nvPr/>
        </p:nvCxnSpPr>
        <p:spPr>
          <a:xfrm>
            <a:off x="2191548" y="4124079"/>
            <a:ext cx="39196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: Top Corners Rounded 25">
            <a:extLst>
              <a:ext uri="{FF2B5EF4-FFF2-40B4-BE49-F238E27FC236}">
                <a16:creationId xmlns:a16="http://schemas.microsoft.com/office/drawing/2014/main" id="{AB07035F-35C2-B24C-9BB0-8925CB8ECE0B}"/>
              </a:ext>
            </a:extLst>
          </p:cNvPr>
          <p:cNvSpPr/>
          <p:nvPr/>
        </p:nvSpPr>
        <p:spPr>
          <a:xfrm rot="5400000">
            <a:off x="4386869" y="3161415"/>
            <a:ext cx="771932" cy="86226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72E6B5-5775-2347-A15F-6E3F993A20B3}"/>
              </a:ext>
            </a:extLst>
          </p:cNvPr>
          <p:cNvCxnSpPr>
            <a:cxnSpLocks/>
          </p:cNvCxnSpPr>
          <p:nvPr/>
        </p:nvCxnSpPr>
        <p:spPr>
          <a:xfrm>
            <a:off x="3479437" y="3084723"/>
            <a:ext cx="34663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BBA0DBA-9E4B-7A4C-9C58-B7E452C1E226}"/>
              </a:ext>
            </a:extLst>
          </p:cNvPr>
          <p:cNvCxnSpPr>
            <a:cxnSpLocks/>
          </p:cNvCxnSpPr>
          <p:nvPr/>
        </p:nvCxnSpPr>
        <p:spPr>
          <a:xfrm>
            <a:off x="3823898" y="3432514"/>
            <a:ext cx="51780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80D6A02-D339-B644-B24D-F3A47E8D308F}"/>
              </a:ext>
            </a:extLst>
          </p:cNvPr>
          <p:cNvCxnSpPr>
            <a:cxnSpLocks/>
          </p:cNvCxnSpPr>
          <p:nvPr/>
        </p:nvCxnSpPr>
        <p:spPr>
          <a:xfrm>
            <a:off x="3823898" y="3798399"/>
            <a:ext cx="52639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DA9CBD-929C-B241-84DD-6B89126C2C5D}"/>
              </a:ext>
            </a:extLst>
          </p:cNvPr>
          <p:cNvCxnSpPr>
            <a:cxnSpLocks/>
          </p:cNvCxnSpPr>
          <p:nvPr/>
        </p:nvCxnSpPr>
        <p:spPr>
          <a:xfrm>
            <a:off x="1618701" y="2929926"/>
            <a:ext cx="91948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AF9216-9783-534D-A6C3-DA5F8E263F19}"/>
              </a:ext>
            </a:extLst>
          </p:cNvPr>
          <p:cNvCxnSpPr>
            <a:cxnSpLocks/>
          </p:cNvCxnSpPr>
          <p:nvPr/>
        </p:nvCxnSpPr>
        <p:spPr>
          <a:xfrm>
            <a:off x="2200138" y="3295811"/>
            <a:ext cx="34663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749A2FD-A8DA-6540-B2AA-8C9E10AB447A}"/>
              </a:ext>
            </a:extLst>
          </p:cNvPr>
          <p:cNvCxnSpPr>
            <a:cxnSpLocks/>
          </p:cNvCxnSpPr>
          <p:nvPr/>
        </p:nvCxnSpPr>
        <p:spPr>
          <a:xfrm>
            <a:off x="1618701" y="4489964"/>
            <a:ext cx="97340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5731E215-F921-0041-8CA1-04916145FB70}"/>
              </a:ext>
            </a:extLst>
          </p:cNvPr>
          <p:cNvGrpSpPr/>
          <p:nvPr/>
        </p:nvGrpSpPr>
        <p:grpSpPr>
          <a:xfrm>
            <a:off x="2373457" y="2729317"/>
            <a:ext cx="1105980" cy="710812"/>
            <a:chOff x="1411532" y="4095714"/>
            <a:chExt cx="384594" cy="247178"/>
          </a:xfrm>
          <a:solidFill>
            <a:schemeClr val="bg1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5DE4E33-BCCA-084A-BD66-4A90AE45ED31}"/>
                </a:ext>
              </a:extLst>
            </p:cNvPr>
            <p:cNvSpPr/>
            <p:nvPr/>
          </p:nvSpPr>
          <p:spPr>
            <a:xfrm>
              <a:off x="1711377" y="4176929"/>
              <a:ext cx="84749" cy="84749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</a:endParaRPr>
            </a:p>
          </p:txBody>
        </p:sp>
        <p:sp>
          <p:nvSpPr>
            <p:cNvPr id="8" name="Moon 7">
              <a:extLst>
                <a:ext uri="{FF2B5EF4-FFF2-40B4-BE49-F238E27FC236}">
                  <a16:creationId xmlns:a16="http://schemas.microsoft.com/office/drawing/2014/main" id="{DB33AE03-B8D0-4A4E-A390-37B3615A75C8}"/>
                </a:ext>
              </a:extLst>
            </p:cNvPr>
            <p:cNvSpPr/>
            <p:nvPr/>
          </p:nvSpPr>
          <p:spPr>
            <a:xfrm rot="10800000">
              <a:off x="1411532" y="4095714"/>
              <a:ext cx="299845" cy="247178"/>
            </a:xfrm>
            <a:prstGeom prst="moon">
              <a:avLst>
                <a:gd name="adj" fmla="val 78062"/>
              </a:avLst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8386753-2B9B-8E46-ACA3-EB5C5332C568}"/>
              </a:ext>
            </a:extLst>
          </p:cNvPr>
          <p:cNvCxnSpPr>
            <a:cxnSpLocks/>
            <a:stCxn id="9" idx="1"/>
          </p:cNvCxnSpPr>
          <p:nvPr/>
        </p:nvCxnSpPr>
        <p:spPr>
          <a:xfrm>
            <a:off x="3263871" y="4275522"/>
            <a:ext cx="56220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AB87B58-FC1F-D441-A71E-2C0FD69D1680}"/>
              </a:ext>
            </a:extLst>
          </p:cNvPr>
          <p:cNvCxnSpPr>
            <a:cxnSpLocks/>
          </p:cNvCxnSpPr>
          <p:nvPr/>
        </p:nvCxnSpPr>
        <p:spPr>
          <a:xfrm>
            <a:off x="3823898" y="3084723"/>
            <a:ext cx="0" cy="34779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B11BE77-828E-9B45-940A-F8F8F5538C04}"/>
              </a:ext>
            </a:extLst>
          </p:cNvPr>
          <p:cNvCxnSpPr>
            <a:cxnSpLocks/>
          </p:cNvCxnSpPr>
          <p:nvPr/>
        </p:nvCxnSpPr>
        <p:spPr>
          <a:xfrm>
            <a:off x="3837805" y="3776288"/>
            <a:ext cx="0" cy="49923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A91C698-6AC8-1445-B644-BB2867A6E8E3}"/>
              </a:ext>
            </a:extLst>
          </p:cNvPr>
          <p:cNvCxnSpPr>
            <a:cxnSpLocks/>
          </p:cNvCxnSpPr>
          <p:nvPr/>
        </p:nvCxnSpPr>
        <p:spPr>
          <a:xfrm>
            <a:off x="2191548" y="3295811"/>
            <a:ext cx="0" cy="82826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D9AD0C5-3B30-C249-BA88-4B5FCBE04A72}"/>
              </a:ext>
            </a:extLst>
          </p:cNvPr>
          <p:cNvCxnSpPr>
            <a:cxnSpLocks/>
          </p:cNvCxnSpPr>
          <p:nvPr/>
        </p:nvCxnSpPr>
        <p:spPr>
          <a:xfrm>
            <a:off x="1618701" y="3709945"/>
            <a:ext cx="572847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FA0CF7F-2430-104E-94B7-A6E5844B115B}"/>
              </a:ext>
            </a:extLst>
          </p:cNvPr>
          <p:cNvCxnSpPr>
            <a:cxnSpLocks/>
          </p:cNvCxnSpPr>
          <p:nvPr/>
        </p:nvCxnSpPr>
        <p:spPr>
          <a:xfrm>
            <a:off x="5203970" y="3592547"/>
            <a:ext cx="34663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Moon 8">
            <a:extLst>
              <a:ext uri="{FF2B5EF4-FFF2-40B4-BE49-F238E27FC236}">
                <a16:creationId xmlns:a16="http://schemas.microsoft.com/office/drawing/2014/main" id="{7381AFD0-239C-3D43-9AA0-AC96AE7DA28E}"/>
              </a:ext>
            </a:extLst>
          </p:cNvPr>
          <p:cNvSpPr/>
          <p:nvPr/>
        </p:nvSpPr>
        <p:spPr>
          <a:xfrm rot="10800000">
            <a:off x="2401604" y="3920116"/>
            <a:ext cx="862267" cy="710812"/>
          </a:xfrm>
          <a:prstGeom prst="moon">
            <a:avLst>
              <a:gd name="adj" fmla="val 7806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tx1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FC5AABC-2711-7E40-8829-6708961BEF27}"/>
              </a:ext>
            </a:extLst>
          </p:cNvPr>
          <p:cNvGrpSpPr>
            <a:grpSpLocks noChangeAspect="1"/>
          </p:cNvGrpSpPr>
          <p:nvPr/>
        </p:nvGrpSpPr>
        <p:grpSpPr>
          <a:xfrm>
            <a:off x="5275812" y="3477870"/>
            <a:ext cx="202954" cy="202954"/>
            <a:chOff x="2866048" y="4058743"/>
            <a:chExt cx="155448" cy="155448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0C0AA33-1A73-B44D-9E3C-DE3DA8EA6A83}"/>
                </a:ext>
              </a:extLst>
            </p:cNvPr>
            <p:cNvCxnSpPr/>
            <p:nvPr/>
          </p:nvCxnSpPr>
          <p:spPr>
            <a:xfrm flipV="1">
              <a:off x="2870958" y="4063653"/>
              <a:ext cx="150538" cy="15053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997546E-27F6-DB4B-8723-F93A272A99FE}"/>
                </a:ext>
              </a:extLst>
            </p:cNvPr>
            <p:cNvCxnSpPr>
              <a:cxnSpLocks/>
            </p:cNvCxnSpPr>
            <p:nvPr/>
          </p:nvCxnSpPr>
          <p:spPr>
            <a:xfrm>
              <a:off x="2866048" y="4058743"/>
              <a:ext cx="155448" cy="15544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95D50476-04A1-9147-8C41-11D6BE88B437}"/>
              </a:ext>
            </a:extLst>
          </p:cNvPr>
          <p:cNvSpPr txBox="1"/>
          <p:nvPr/>
        </p:nvSpPr>
        <p:spPr>
          <a:xfrm>
            <a:off x="4164414" y="1981130"/>
            <a:ext cx="1515908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 = 1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53C2B6E-CBCD-C749-BBDA-5158D779F1C1}"/>
              </a:ext>
            </a:extLst>
          </p:cNvPr>
          <p:cNvSpPr/>
          <p:nvPr/>
        </p:nvSpPr>
        <p:spPr>
          <a:xfrm>
            <a:off x="3353888" y="4297634"/>
            <a:ext cx="312905" cy="369332"/>
          </a:xfrm>
          <a:prstGeom prst="rect">
            <a:avLst/>
          </a:prstGeom>
          <a:ln w="38100">
            <a:noFill/>
          </a:ln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478DFF6-74A8-2A48-815B-F4CD464F2BBF}"/>
              </a:ext>
            </a:extLst>
          </p:cNvPr>
          <p:cNvSpPr/>
          <p:nvPr/>
        </p:nvSpPr>
        <p:spPr>
          <a:xfrm>
            <a:off x="1248625" y="3477870"/>
            <a:ext cx="313664" cy="369332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94CE639-A40A-744D-8D46-2EE12C9E9031}"/>
              </a:ext>
            </a:extLst>
          </p:cNvPr>
          <p:cNvSpPr/>
          <p:nvPr/>
        </p:nvSpPr>
        <p:spPr>
          <a:xfrm>
            <a:off x="3376662" y="2620966"/>
            <a:ext cx="312905" cy="369332"/>
          </a:xfrm>
          <a:prstGeom prst="rect">
            <a:avLst/>
          </a:prstGeom>
          <a:ln w="38100">
            <a:noFill/>
          </a:ln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1FEB6ED-F372-494A-AB6D-81B5D3D51FEE}"/>
              </a:ext>
            </a:extLst>
          </p:cNvPr>
          <p:cNvSpPr txBox="1"/>
          <p:nvPr/>
        </p:nvSpPr>
        <p:spPr>
          <a:xfrm>
            <a:off x="4206628" y="2265237"/>
            <a:ext cx="1836126" cy="6463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Failure!</a:t>
            </a:r>
            <a:b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Backtrack…</a:t>
            </a: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E3EFF72B-3017-8D40-8C54-6A948EDDCF71}"/>
              </a:ext>
            </a:extLst>
          </p:cNvPr>
          <p:cNvSpPr/>
          <p:nvPr/>
        </p:nvSpPr>
        <p:spPr>
          <a:xfrm>
            <a:off x="1731189" y="3901752"/>
            <a:ext cx="2451754" cy="1058890"/>
          </a:xfrm>
          <a:custGeom>
            <a:avLst/>
            <a:gdLst>
              <a:gd name="connsiteX0" fmla="*/ 132277 w 2451754"/>
              <a:gd name="connsiteY0" fmla="*/ 0 h 1058890"/>
              <a:gd name="connsiteX1" fmla="*/ 144884 w 2451754"/>
              <a:gd name="connsiteY1" fmla="*/ 819378 h 1058890"/>
              <a:gd name="connsiteX2" fmla="*/ 1607161 w 2451754"/>
              <a:gd name="connsiteY2" fmla="*/ 995859 h 1058890"/>
              <a:gd name="connsiteX3" fmla="*/ 2451754 w 2451754"/>
              <a:gd name="connsiteY3" fmla="*/ 1058890 h 1058890"/>
              <a:gd name="connsiteX4" fmla="*/ 2451754 w 2451754"/>
              <a:gd name="connsiteY4" fmla="*/ 1058890 h 1058890"/>
              <a:gd name="connsiteX5" fmla="*/ 2451754 w 2451754"/>
              <a:gd name="connsiteY5" fmla="*/ 1058890 h 1058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51754" h="1058890" extrusionOk="0">
                <a:moveTo>
                  <a:pt x="132277" y="0"/>
                </a:moveTo>
                <a:cubicBezTo>
                  <a:pt x="8580" y="351382"/>
                  <a:pt x="-55032" y="632640"/>
                  <a:pt x="144884" y="819378"/>
                </a:cubicBezTo>
                <a:cubicBezTo>
                  <a:pt x="408846" y="958772"/>
                  <a:pt x="1252992" y="945881"/>
                  <a:pt x="1607161" y="995859"/>
                </a:cubicBezTo>
                <a:cubicBezTo>
                  <a:pt x="1991640" y="1035778"/>
                  <a:pt x="2451754" y="1058890"/>
                  <a:pt x="2451754" y="1058890"/>
                </a:cubicBezTo>
                <a:lnTo>
                  <a:pt x="2451754" y="1058890"/>
                </a:lnTo>
                <a:lnTo>
                  <a:pt x="2451754" y="1058890"/>
                </a:lnTo>
              </a:path>
            </a:pathLst>
          </a:custGeom>
          <a:noFill/>
          <a:ln w="38100">
            <a:solidFill>
              <a:srgbClr val="FF0000"/>
            </a:solidFill>
            <a:prstDash val="sysDash"/>
            <a:headEnd type="triangle"/>
            <a:extLst>
              <a:ext uri="{C807C97D-BFC1-408E-A445-0C87EB9F89A2}">
                <ask:lineSketchStyleProps xmlns:ask="http://schemas.microsoft.com/office/drawing/2018/sketchyshapes" xmlns="" sd="1435683001">
                  <a:custGeom>
                    <a:avLst/>
                    <a:gdLst>
                      <a:gd name="connsiteX0" fmla="*/ 59597 w 1104626"/>
                      <a:gd name="connsiteY0" fmla="*/ 0 h 477078"/>
                      <a:gd name="connsiteX1" fmla="*/ 65277 w 1104626"/>
                      <a:gd name="connsiteY1" fmla="*/ 369167 h 477078"/>
                      <a:gd name="connsiteX2" fmla="*/ 724099 w 1104626"/>
                      <a:gd name="connsiteY2" fmla="*/ 448680 h 477078"/>
                      <a:gd name="connsiteX3" fmla="*/ 1104626 w 1104626"/>
                      <a:gd name="connsiteY3" fmla="*/ 477078 h 477078"/>
                      <a:gd name="connsiteX4" fmla="*/ 1104626 w 1104626"/>
                      <a:gd name="connsiteY4" fmla="*/ 477078 h 477078"/>
                      <a:gd name="connsiteX5" fmla="*/ 1104626 w 1104626"/>
                      <a:gd name="connsiteY5" fmla="*/ 477078 h 477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4626" h="477078">
                        <a:moveTo>
                          <a:pt x="59597" y="0"/>
                        </a:moveTo>
                        <a:cubicBezTo>
                          <a:pt x="7062" y="147193"/>
                          <a:pt x="-45473" y="294387"/>
                          <a:pt x="65277" y="369167"/>
                        </a:cubicBezTo>
                        <a:cubicBezTo>
                          <a:pt x="176027" y="443947"/>
                          <a:pt x="550874" y="430695"/>
                          <a:pt x="724099" y="448680"/>
                        </a:cubicBezTo>
                        <a:cubicBezTo>
                          <a:pt x="897324" y="466665"/>
                          <a:pt x="1104626" y="477078"/>
                          <a:pt x="1104626" y="477078"/>
                        </a:cubicBezTo>
                        <a:lnTo>
                          <a:pt x="1104626" y="477078"/>
                        </a:lnTo>
                        <a:lnTo>
                          <a:pt x="1104626" y="477078"/>
                        </a:ln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F674942C-A10A-4341-A6E7-E749E8E572AF}"/>
              </a:ext>
            </a:extLst>
          </p:cNvPr>
          <p:cNvSpPr/>
          <p:nvPr/>
        </p:nvSpPr>
        <p:spPr>
          <a:xfrm>
            <a:off x="3784998" y="4431197"/>
            <a:ext cx="385338" cy="529445"/>
          </a:xfrm>
          <a:custGeom>
            <a:avLst/>
            <a:gdLst>
              <a:gd name="connsiteX0" fmla="*/ 32374 w 385338"/>
              <a:gd name="connsiteY0" fmla="*/ 0 h 529445"/>
              <a:gd name="connsiteX1" fmla="*/ 7162 w 385338"/>
              <a:gd name="connsiteY1" fmla="*/ 302540 h 529445"/>
              <a:gd name="connsiteX2" fmla="*/ 145827 w 385338"/>
              <a:gd name="connsiteY2" fmla="*/ 466414 h 529445"/>
              <a:gd name="connsiteX3" fmla="*/ 385337 w 385338"/>
              <a:gd name="connsiteY3" fmla="*/ 529445 h 529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338" h="529445" extrusionOk="0">
                <a:moveTo>
                  <a:pt x="32374" y="0"/>
                </a:moveTo>
                <a:cubicBezTo>
                  <a:pt x="3452" y="108168"/>
                  <a:pt x="-13477" y="225455"/>
                  <a:pt x="7162" y="302540"/>
                </a:cubicBezTo>
                <a:cubicBezTo>
                  <a:pt x="40004" y="383209"/>
                  <a:pt x="72430" y="428928"/>
                  <a:pt x="145827" y="466414"/>
                </a:cubicBezTo>
                <a:cubicBezTo>
                  <a:pt x="204218" y="508760"/>
                  <a:pt x="295537" y="525452"/>
                  <a:pt x="385337" y="529445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  <a:headEnd type="triangle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14586 w 173612"/>
                      <a:gd name="connsiteY0" fmla="*/ 0 h 238539"/>
                      <a:gd name="connsiteX1" fmla="*/ 3227 w 173612"/>
                      <a:gd name="connsiteY1" fmla="*/ 136308 h 238539"/>
                      <a:gd name="connsiteX2" fmla="*/ 65702 w 173612"/>
                      <a:gd name="connsiteY2" fmla="*/ 210141 h 238539"/>
                      <a:gd name="connsiteX3" fmla="*/ 173612 w 173612"/>
                      <a:gd name="connsiteY3" fmla="*/ 238539 h 238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3612" h="238539">
                        <a:moveTo>
                          <a:pt x="14586" y="0"/>
                        </a:moveTo>
                        <a:cubicBezTo>
                          <a:pt x="4647" y="50642"/>
                          <a:pt x="-5292" y="101285"/>
                          <a:pt x="3227" y="136308"/>
                        </a:cubicBezTo>
                        <a:cubicBezTo>
                          <a:pt x="11746" y="171332"/>
                          <a:pt x="37305" y="193103"/>
                          <a:pt x="65702" y="210141"/>
                        </a:cubicBezTo>
                        <a:cubicBezTo>
                          <a:pt x="94099" y="227179"/>
                          <a:pt x="133855" y="232859"/>
                          <a:pt x="173612" y="238539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B967392-5997-BB42-8F32-BE9FBBD05F4C}"/>
              </a:ext>
            </a:extLst>
          </p:cNvPr>
          <p:cNvSpPr txBox="1"/>
          <p:nvPr/>
        </p:nvSpPr>
        <p:spPr>
          <a:xfrm>
            <a:off x="4270405" y="4542329"/>
            <a:ext cx="1853831" cy="6463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Failed (undone) backtrace points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3F44930-19A8-7440-ACAE-6C50E2578811}"/>
              </a:ext>
            </a:extLst>
          </p:cNvPr>
          <p:cNvSpPr/>
          <p:nvPr/>
        </p:nvSpPr>
        <p:spPr>
          <a:xfrm>
            <a:off x="8475282" y="3831077"/>
            <a:ext cx="174728" cy="499235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00B050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DC888A2-4E19-6045-934A-4CFC6E4A61A9}"/>
              </a:ext>
            </a:extLst>
          </p:cNvPr>
          <p:cNvSpPr/>
          <p:nvPr/>
        </p:nvSpPr>
        <p:spPr>
          <a:xfrm>
            <a:off x="8475282" y="3719579"/>
            <a:ext cx="562203" cy="189874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00B050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C195C24-D26B-414D-92CA-BC8C7BBC88F4}"/>
              </a:ext>
            </a:extLst>
          </p:cNvPr>
          <p:cNvSpPr/>
          <p:nvPr/>
        </p:nvSpPr>
        <p:spPr>
          <a:xfrm>
            <a:off x="7998311" y="4150874"/>
            <a:ext cx="562203" cy="189874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00B050"/>
              </a:solidFill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C2FF326-9898-964B-912A-EFC803C2859C}"/>
              </a:ext>
            </a:extLst>
          </p:cNvPr>
          <p:cNvCxnSpPr>
            <a:cxnSpLocks/>
          </p:cNvCxnSpPr>
          <p:nvPr/>
        </p:nvCxnSpPr>
        <p:spPr>
          <a:xfrm>
            <a:off x="6906400" y="4124079"/>
            <a:ext cx="39196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Rectangle: Top Corners Rounded 25">
            <a:extLst>
              <a:ext uri="{FF2B5EF4-FFF2-40B4-BE49-F238E27FC236}">
                <a16:creationId xmlns:a16="http://schemas.microsoft.com/office/drawing/2014/main" id="{A1FBDF25-0482-0A4A-9505-20F8BE758C36}"/>
              </a:ext>
            </a:extLst>
          </p:cNvPr>
          <p:cNvSpPr/>
          <p:nvPr/>
        </p:nvSpPr>
        <p:spPr>
          <a:xfrm rot="5400000">
            <a:off x="9101721" y="3161415"/>
            <a:ext cx="771932" cy="86226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00B050"/>
              </a:solidFill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E418642-A69B-5348-BFC9-6105D8D70C36}"/>
              </a:ext>
            </a:extLst>
          </p:cNvPr>
          <p:cNvCxnSpPr>
            <a:cxnSpLocks/>
          </p:cNvCxnSpPr>
          <p:nvPr/>
        </p:nvCxnSpPr>
        <p:spPr>
          <a:xfrm>
            <a:off x="8194289" y="3084723"/>
            <a:ext cx="34663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9F4A1B4-825D-4748-A726-0596EFFBDEFE}"/>
              </a:ext>
            </a:extLst>
          </p:cNvPr>
          <p:cNvCxnSpPr>
            <a:cxnSpLocks/>
          </p:cNvCxnSpPr>
          <p:nvPr/>
        </p:nvCxnSpPr>
        <p:spPr>
          <a:xfrm>
            <a:off x="8538750" y="3432514"/>
            <a:ext cx="51780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16C55C68-CE2E-C64A-BA9F-DE31A1BC3126}"/>
              </a:ext>
            </a:extLst>
          </p:cNvPr>
          <p:cNvCxnSpPr>
            <a:cxnSpLocks/>
          </p:cNvCxnSpPr>
          <p:nvPr/>
        </p:nvCxnSpPr>
        <p:spPr>
          <a:xfrm>
            <a:off x="8538750" y="3798399"/>
            <a:ext cx="52639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0493544-E09E-6F47-B1CE-ED3F8F630A29}"/>
              </a:ext>
            </a:extLst>
          </p:cNvPr>
          <p:cNvCxnSpPr>
            <a:cxnSpLocks/>
          </p:cNvCxnSpPr>
          <p:nvPr/>
        </p:nvCxnSpPr>
        <p:spPr>
          <a:xfrm>
            <a:off x="6333553" y="2929926"/>
            <a:ext cx="91948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80B3AEB-4B5A-BC48-9BA6-C1B873EA5EBD}"/>
              </a:ext>
            </a:extLst>
          </p:cNvPr>
          <p:cNvCxnSpPr>
            <a:cxnSpLocks/>
          </p:cNvCxnSpPr>
          <p:nvPr/>
        </p:nvCxnSpPr>
        <p:spPr>
          <a:xfrm>
            <a:off x="6914990" y="3295811"/>
            <a:ext cx="34663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5ED11D5-287D-0745-900E-00D28523FFB7}"/>
              </a:ext>
            </a:extLst>
          </p:cNvPr>
          <p:cNvCxnSpPr>
            <a:cxnSpLocks/>
          </p:cNvCxnSpPr>
          <p:nvPr/>
        </p:nvCxnSpPr>
        <p:spPr>
          <a:xfrm>
            <a:off x="6333553" y="4489964"/>
            <a:ext cx="97340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01D19C4-B6BF-DC41-9D9E-19D19D716927}"/>
              </a:ext>
            </a:extLst>
          </p:cNvPr>
          <p:cNvGrpSpPr/>
          <p:nvPr/>
        </p:nvGrpSpPr>
        <p:grpSpPr>
          <a:xfrm>
            <a:off x="7088309" y="2729317"/>
            <a:ext cx="1105980" cy="710812"/>
            <a:chOff x="1411532" y="4095714"/>
            <a:chExt cx="384594" cy="247178"/>
          </a:xfrm>
          <a:solidFill>
            <a:schemeClr val="bg1"/>
          </a:solidFill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14A16A9-029D-BB46-933F-F25748136DD8}"/>
                </a:ext>
              </a:extLst>
            </p:cNvPr>
            <p:cNvSpPr/>
            <p:nvPr/>
          </p:nvSpPr>
          <p:spPr>
            <a:xfrm>
              <a:off x="1711377" y="4176929"/>
              <a:ext cx="84749" cy="84749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rgbClr val="00B050"/>
                </a:solidFill>
              </a:endParaRPr>
            </a:p>
          </p:txBody>
        </p:sp>
        <p:sp>
          <p:nvSpPr>
            <p:cNvPr id="85" name="Moon 84">
              <a:extLst>
                <a:ext uri="{FF2B5EF4-FFF2-40B4-BE49-F238E27FC236}">
                  <a16:creationId xmlns:a16="http://schemas.microsoft.com/office/drawing/2014/main" id="{1E260AB8-9D78-8548-A7C8-D610497966A3}"/>
                </a:ext>
              </a:extLst>
            </p:cNvPr>
            <p:cNvSpPr/>
            <p:nvPr/>
          </p:nvSpPr>
          <p:spPr>
            <a:xfrm rot="10800000">
              <a:off x="1411532" y="4095714"/>
              <a:ext cx="299845" cy="247178"/>
            </a:xfrm>
            <a:prstGeom prst="moon">
              <a:avLst>
                <a:gd name="adj" fmla="val 78062"/>
              </a:avLst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rgbClr val="00B050"/>
                </a:solidFill>
              </a:endParaRPr>
            </a:p>
          </p:txBody>
        </p:sp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C1EA499-1B16-6345-B964-8EADBF9AA2B0}"/>
              </a:ext>
            </a:extLst>
          </p:cNvPr>
          <p:cNvCxnSpPr>
            <a:cxnSpLocks/>
            <a:stCxn id="83" idx="1"/>
          </p:cNvCxnSpPr>
          <p:nvPr/>
        </p:nvCxnSpPr>
        <p:spPr>
          <a:xfrm>
            <a:off x="7978723" y="4275522"/>
            <a:ext cx="56220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0F57292-2741-8440-9676-CC4D030C6CED}"/>
              </a:ext>
            </a:extLst>
          </p:cNvPr>
          <p:cNvCxnSpPr>
            <a:cxnSpLocks/>
          </p:cNvCxnSpPr>
          <p:nvPr/>
        </p:nvCxnSpPr>
        <p:spPr>
          <a:xfrm>
            <a:off x="8538750" y="3084723"/>
            <a:ext cx="0" cy="34779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D7A63C5-FD19-8142-918E-040140330D64}"/>
              </a:ext>
            </a:extLst>
          </p:cNvPr>
          <p:cNvCxnSpPr>
            <a:cxnSpLocks/>
          </p:cNvCxnSpPr>
          <p:nvPr/>
        </p:nvCxnSpPr>
        <p:spPr>
          <a:xfrm>
            <a:off x="8552657" y="3776288"/>
            <a:ext cx="0" cy="49923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FC1F9A9-4135-614F-8E20-37CA755026C7}"/>
              </a:ext>
            </a:extLst>
          </p:cNvPr>
          <p:cNvCxnSpPr>
            <a:cxnSpLocks/>
          </p:cNvCxnSpPr>
          <p:nvPr/>
        </p:nvCxnSpPr>
        <p:spPr>
          <a:xfrm>
            <a:off x="6906400" y="3295811"/>
            <a:ext cx="0" cy="82826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E5B9F04-FC91-E04B-B17C-769E9BEEC03B}"/>
              </a:ext>
            </a:extLst>
          </p:cNvPr>
          <p:cNvCxnSpPr>
            <a:cxnSpLocks/>
          </p:cNvCxnSpPr>
          <p:nvPr/>
        </p:nvCxnSpPr>
        <p:spPr>
          <a:xfrm>
            <a:off x="6333553" y="3709945"/>
            <a:ext cx="572847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7A8DDC0-C76D-5646-874E-9F93B2AB633E}"/>
              </a:ext>
            </a:extLst>
          </p:cNvPr>
          <p:cNvCxnSpPr>
            <a:cxnSpLocks/>
          </p:cNvCxnSpPr>
          <p:nvPr/>
        </p:nvCxnSpPr>
        <p:spPr>
          <a:xfrm>
            <a:off x="9918822" y="3592547"/>
            <a:ext cx="34663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Moon 82">
            <a:extLst>
              <a:ext uri="{FF2B5EF4-FFF2-40B4-BE49-F238E27FC236}">
                <a16:creationId xmlns:a16="http://schemas.microsoft.com/office/drawing/2014/main" id="{2C088C30-B8FB-9C44-9E34-7F185B147731}"/>
              </a:ext>
            </a:extLst>
          </p:cNvPr>
          <p:cNvSpPr/>
          <p:nvPr/>
        </p:nvSpPr>
        <p:spPr>
          <a:xfrm rot="10800000">
            <a:off x="7116456" y="3920116"/>
            <a:ext cx="862267" cy="710812"/>
          </a:xfrm>
          <a:prstGeom prst="moon">
            <a:avLst>
              <a:gd name="adj" fmla="val 7806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00B050"/>
              </a:solidFill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41D51DF-EDFC-6F4C-856F-65B18D1E396B}"/>
              </a:ext>
            </a:extLst>
          </p:cNvPr>
          <p:cNvGrpSpPr>
            <a:grpSpLocks noChangeAspect="1"/>
          </p:cNvGrpSpPr>
          <p:nvPr/>
        </p:nvGrpSpPr>
        <p:grpSpPr>
          <a:xfrm>
            <a:off x="9990664" y="3477870"/>
            <a:ext cx="202954" cy="202954"/>
            <a:chOff x="2866048" y="4058743"/>
            <a:chExt cx="155448" cy="155448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B3243F8-79F4-974B-8918-9978BB0AF192}"/>
                </a:ext>
              </a:extLst>
            </p:cNvPr>
            <p:cNvCxnSpPr/>
            <p:nvPr/>
          </p:nvCxnSpPr>
          <p:spPr>
            <a:xfrm flipV="1">
              <a:off x="2870958" y="4063653"/>
              <a:ext cx="150538" cy="15053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68CD72F-7AE4-1044-A50E-31E92F210177}"/>
                </a:ext>
              </a:extLst>
            </p:cNvPr>
            <p:cNvCxnSpPr>
              <a:cxnSpLocks/>
            </p:cNvCxnSpPr>
            <p:nvPr/>
          </p:nvCxnSpPr>
          <p:spPr>
            <a:xfrm>
              <a:off x="2866048" y="4058743"/>
              <a:ext cx="155448" cy="15544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BAB668C9-01C8-314D-A656-5AD234D439D8}"/>
              </a:ext>
            </a:extLst>
          </p:cNvPr>
          <p:cNvSpPr txBox="1"/>
          <p:nvPr/>
        </p:nvSpPr>
        <p:spPr>
          <a:xfrm>
            <a:off x="9095682" y="2395887"/>
            <a:ext cx="1515908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 = 1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45B0FC7F-51A4-A746-9360-C683B2B7A3DC}"/>
              </a:ext>
            </a:extLst>
          </p:cNvPr>
          <p:cNvSpPr/>
          <p:nvPr/>
        </p:nvSpPr>
        <p:spPr>
          <a:xfrm>
            <a:off x="8068739" y="4297634"/>
            <a:ext cx="312905" cy="369332"/>
          </a:xfrm>
          <a:prstGeom prst="rect">
            <a:avLst/>
          </a:prstGeom>
          <a:ln w="38100">
            <a:noFill/>
          </a:ln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18DF700-0E93-E243-9AD5-6FAD60B3CCB1}"/>
              </a:ext>
            </a:extLst>
          </p:cNvPr>
          <p:cNvSpPr/>
          <p:nvPr/>
        </p:nvSpPr>
        <p:spPr>
          <a:xfrm>
            <a:off x="8091514" y="2620966"/>
            <a:ext cx="312905" cy="369332"/>
          </a:xfrm>
          <a:prstGeom prst="rect">
            <a:avLst/>
          </a:prstGeom>
          <a:ln w="38100">
            <a:noFill/>
          </a:ln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61C4E44-B0F4-4446-B59E-D8A319A067D7}"/>
              </a:ext>
            </a:extLst>
          </p:cNvPr>
          <p:cNvSpPr txBox="1"/>
          <p:nvPr/>
        </p:nvSpPr>
        <p:spPr>
          <a:xfrm>
            <a:off x="9107248" y="2694241"/>
            <a:ext cx="1836126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Success!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09AA21AB-94D9-D444-8493-A72A5D5C63E6}"/>
              </a:ext>
            </a:extLst>
          </p:cNvPr>
          <p:cNvSpPr/>
          <p:nvPr/>
        </p:nvSpPr>
        <p:spPr>
          <a:xfrm>
            <a:off x="5857490" y="4263544"/>
            <a:ext cx="312905" cy="369332"/>
          </a:xfrm>
          <a:prstGeom prst="rect">
            <a:avLst/>
          </a:prstGeom>
          <a:ln w="38100">
            <a:noFill/>
          </a:ln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29ABEA0C-8FF8-B54D-B663-C20490941B04}"/>
              </a:ext>
            </a:extLst>
          </p:cNvPr>
          <p:cNvSpPr/>
          <p:nvPr/>
        </p:nvSpPr>
        <p:spPr>
          <a:xfrm>
            <a:off x="5353127" y="3480862"/>
            <a:ext cx="1200565" cy="369332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i="1" strike="sngStrik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3F56B01F-3EFD-3F47-85BD-B796989D774E}"/>
              </a:ext>
            </a:extLst>
          </p:cNvPr>
          <p:cNvSpPr/>
          <p:nvPr/>
        </p:nvSpPr>
        <p:spPr>
          <a:xfrm>
            <a:off x="5870882" y="2666670"/>
            <a:ext cx="312905" cy="369332"/>
          </a:xfrm>
          <a:prstGeom prst="rect">
            <a:avLst/>
          </a:prstGeom>
          <a:ln w="38100">
            <a:noFill/>
          </a:ln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E9FA3118-451E-F544-A00A-E312B7DB9184}"/>
              </a:ext>
            </a:extLst>
          </p:cNvPr>
          <p:cNvSpPr/>
          <p:nvPr/>
        </p:nvSpPr>
        <p:spPr>
          <a:xfrm>
            <a:off x="1315523" y="5311219"/>
            <a:ext cx="3873740" cy="646330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>
              <a:tabLst>
                <a:tab pos="112713" algn="l"/>
              </a:tabLst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Unsuccessful backtrace resulting in backtrack</a:t>
            </a:r>
            <a:endParaRPr lang="en-US" dirty="0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B00A4818-1E32-294E-BF0E-BB87CF168D8A}"/>
              </a:ext>
            </a:extLst>
          </p:cNvPr>
          <p:cNvSpPr/>
          <p:nvPr/>
        </p:nvSpPr>
        <p:spPr>
          <a:xfrm>
            <a:off x="6072455" y="5234464"/>
            <a:ext cx="3873740" cy="646330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>
              <a:tabLst>
                <a:tab pos="112713" algn="l"/>
              </a:tabLst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Two successful backtraces resulting in goal met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6F810C-468D-C24A-96A1-571BF8F88EA2}"/>
              </a:ext>
            </a:extLst>
          </p:cNvPr>
          <p:cNvCxnSpPr>
            <a:cxnSpLocks/>
          </p:cNvCxnSpPr>
          <p:nvPr/>
        </p:nvCxnSpPr>
        <p:spPr>
          <a:xfrm>
            <a:off x="5432425" y="3046501"/>
            <a:ext cx="175048" cy="4377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A7EA57BD-E5B1-5746-AB86-A73FB851342E}"/>
              </a:ext>
            </a:extLst>
          </p:cNvPr>
          <p:cNvCxnSpPr>
            <a:cxnSpLocks/>
          </p:cNvCxnSpPr>
          <p:nvPr/>
        </p:nvCxnSpPr>
        <p:spPr>
          <a:xfrm flipV="1">
            <a:off x="5834256" y="3716691"/>
            <a:ext cx="289980" cy="29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641F7FE-C777-AD49-9048-5C0320B3B8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6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89"/>
    </mc:Choice>
    <mc:Fallback xmlns="">
      <p:transition spd="slow" advTm="37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38A46-32E8-C346-B1D6-DCF17C6DD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Machine intelligence</a:t>
            </a:r>
            <a:br>
              <a:rPr lang="en-US" dirty="0"/>
            </a:br>
            <a:r>
              <a:rPr lang="en-US" sz="3600" i="1" dirty="0"/>
              <a:t> </a:t>
            </a:r>
            <a:endParaRPr lang="en-US" i="1" dirty="0"/>
          </a:p>
        </p:txBody>
      </p:sp>
      <p:sp>
        <p:nvSpPr>
          <p:cNvPr id="3" name="Can 2">
            <a:extLst>
              <a:ext uri="{FF2B5EF4-FFF2-40B4-BE49-F238E27FC236}">
                <a16:creationId xmlns:a16="http://schemas.microsoft.com/office/drawing/2014/main" id="{85A44A47-ABD3-7042-BF65-75B7D5FC8A68}"/>
              </a:ext>
            </a:extLst>
          </p:cNvPr>
          <p:cNvSpPr/>
          <p:nvPr/>
        </p:nvSpPr>
        <p:spPr>
          <a:xfrm>
            <a:off x="838200" y="2514600"/>
            <a:ext cx="1701800" cy="1828800"/>
          </a:xfrm>
          <a:prstGeom prst="can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Input problems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CB2EA93F-538E-A747-8196-7C31CEA9D13F}"/>
              </a:ext>
            </a:extLst>
          </p:cNvPr>
          <p:cNvSpPr/>
          <p:nvPr/>
        </p:nvSpPr>
        <p:spPr>
          <a:xfrm>
            <a:off x="3009900" y="2413000"/>
            <a:ext cx="1739900" cy="1016000"/>
          </a:xfrm>
          <a:prstGeom prst="cloud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Solver</a:t>
            </a:r>
          </a:p>
        </p:txBody>
      </p:sp>
      <p:sp>
        <p:nvSpPr>
          <p:cNvPr id="94" name="Can 93">
            <a:extLst>
              <a:ext uri="{FF2B5EF4-FFF2-40B4-BE49-F238E27FC236}">
                <a16:creationId xmlns:a16="http://schemas.microsoft.com/office/drawing/2014/main" id="{45834DE5-15B0-5146-BC88-D16ECB177E63}"/>
              </a:ext>
            </a:extLst>
          </p:cNvPr>
          <p:cNvSpPr/>
          <p:nvPr/>
        </p:nvSpPr>
        <p:spPr>
          <a:xfrm>
            <a:off x="5219700" y="2413000"/>
            <a:ext cx="1701800" cy="1016000"/>
          </a:xfrm>
          <a:prstGeom prst="can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Desired outputs</a:t>
            </a:r>
          </a:p>
        </p:txBody>
      </p:sp>
      <p:sp>
        <p:nvSpPr>
          <p:cNvPr id="95" name="Cloud 94">
            <a:extLst>
              <a:ext uri="{FF2B5EF4-FFF2-40B4-BE49-F238E27FC236}">
                <a16:creationId xmlns:a16="http://schemas.microsoft.com/office/drawing/2014/main" id="{BCEFD4CB-47B1-B241-85BF-D20AC31F1D4B}"/>
              </a:ext>
            </a:extLst>
          </p:cNvPr>
          <p:cNvSpPr/>
          <p:nvPr/>
        </p:nvSpPr>
        <p:spPr>
          <a:xfrm>
            <a:off x="7200900" y="2463800"/>
            <a:ext cx="2298700" cy="1727200"/>
          </a:xfrm>
          <a:prstGeom prst="cloud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Trainer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6B7DA11-D8A8-DB46-B401-09A0D1536E00}"/>
              </a:ext>
            </a:extLst>
          </p:cNvPr>
          <p:cNvSpPr/>
          <p:nvPr/>
        </p:nvSpPr>
        <p:spPr>
          <a:xfrm>
            <a:off x="9753600" y="2413000"/>
            <a:ext cx="2082800" cy="736600"/>
          </a:xfrm>
          <a:prstGeom prst="round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Supervised learning</a:t>
            </a:r>
          </a:p>
        </p:txBody>
      </p:sp>
      <p:sp>
        <p:nvSpPr>
          <p:cNvPr id="104" name="Rounded Rectangle 103">
            <a:extLst>
              <a:ext uri="{FF2B5EF4-FFF2-40B4-BE49-F238E27FC236}">
                <a16:creationId xmlns:a16="http://schemas.microsoft.com/office/drawing/2014/main" id="{47867EF0-C6C6-AA4C-85B6-F72C980C62E1}"/>
              </a:ext>
            </a:extLst>
          </p:cNvPr>
          <p:cNvSpPr/>
          <p:nvPr/>
        </p:nvSpPr>
        <p:spPr>
          <a:xfrm>
            <a:off x="9779000" y="3314700"/>
            <a:ext cx="2082800" cy="736600"/>
          </a:xfrm>
          <a:prstGeom prst="round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Unsupervised learning</a:t>
            </a:r>
          </a:p>
        </p:txBody>
      </p:sp>
      <p:sp>
        <p:nvSpPr>
          <p:cNvPr id="105" name="Cloud 104">
            <a:extLst>
              <a:ext uri="{FF2B5EF4-FFF2-40B4-BE49-F238E27FC236}">
                <a16:creationId xmlns:a16="http://schemas.microsoft.com/office/drawing/2014/main" id="{A80D8125-B0E2-B94B-A486-32FC94D97387}"/>
              </a:ext>
            </a:extLst>
          </p:cNvPr>
          <p:cNvSpPr/>
          <p:nvPr/>
        </p:nvSpPr>
        <p:spPr>
          <a:xfrm>
            <a:off x="3390900" y="4005263"/>
            <a:ext cx="1828800" cy="1325563"/>
          </a:xfrm>
          <a:prstGeom prst="cloud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Trainer</a:t>
            </a:r>
          </a:p>
        </p:txBody>
      </p:sp>
      <p:sp>
        <p:nvSpPr>
          <p:cNvPr id="106" name="Cloud 105">
            <a:extLst>
              <a:ext uri="{FF2B5EF4-FFF2-40B4-BE49-F238E27FC236}">
                <a16:creationId xmlns:a16="http://schemas.microsoft.com/office/drawing/2014/main" id="{2C309495-8B88-6647-BF0F-F7EE514F7BC2}"/>
              </a:ext>
            </a:extLst>
          </p:cNvPr>
          <p:cNvSpPr/>
          <p:nvPr/>
        </p:nvSpPr>
        <p:spPr>
          <a:xfrm>
            <a:off x="5638800" y="4005262"/>
            <a:ext cx="1828800" cy="1325563"/>
          </a:xfrm>
          <a:prstGeom prst="cloud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Evaluator</a:t>
            </a:r>
          </a:p>
        </p:txBody>
      </p:sp>
      <p:sp>
        <p:nvSpPr>
          <p:cNvPr id="107" name="Rounded Rectangle 106">
            <a:extLst>
              <a:ext uri="{FF2B5EF4-FFF2-40B4-BE49-F238E27FC236}">
                <a16:creationId xmlns:a16="http://schemas.microsoft.com/office/drawing/2014/main" id="{D84E6320-997E-FD4A-A323-7484D6E34FE1}"/>
              </a:ext>
            </a:extLst>
          </p:cNvPr>
          <p:cNvSpPr/>
          <p:nvPr/>
        </p:nvSpPr>
        <p:spPr>
          <a:xfrm>
            <a:off x="7975600" y="4356100"/>
            <a:ext cx="2082800" cy="736600"/>
          </a:xfrm>
          <a:prstGeom prst="round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Reinforced learning</a:t>
            </a:r>
          </a:p>
        </p:txBody>
      </p:sp>
      <p:cxnSp>
        <p:nvCxnSpPr>
          <p:cNvPr id="108" name="Elbow Connector 107">
            <a:extLst>
              <a:ext uri="{FF2B5EF4-FFF2-40B4-BE49-F238E27FC236}">
                <a16:creationId xmlns:a16="http://schemas.microsoft.com/office/drawing/2014/main" id="{1985C8A0-71F5-A84D-9434-B2259E1D5260}"/>
              </a:ext>
            </a:extLst>
          </p:cNvPr>
          <p:cNvCxnSpPr>
            <a:cxnSpLocks/>
            <a:stCxn id="4" idx="0"/>
            <a:endCxn id="94" idx="2"/>
          </p:cNvCxnSpPr>
          <p:nvPr/>
        </p:nvCxnSpPr>
        <p:spPr>
          <a:xfrm>
            <a:off x="4748350" y="2921000"/>
            <a:ext cx="471350" cy="12700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4CE2E3C-31CD-C044-9762-7740F79B0DBD}"/>
              </a:ext>
            </a:extLst>
          </p:cNvPr>
          <p:cNvCxnSpPr>
            <a:cxnSpLocks/>
            <a:stCxn id="94" idx="4"/>
          </p:cNvCxnSpPr>
          <p:nvPr/>
        </p:nvCxnSpPr>
        <p:spPr>
          <a:xfrm>
            <a:off x="6921500" y="2921000"/>
            <a:ext cx="47876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1AB42765-7C4C-784D-9DA6-488323F43578}"/>
              </a:ext>
            </a:extLst>
          </p:cNvPr>
          <p:cNvCxnSpPr>
            <a:cxnSpLocks/>
          </p:cNvCxnSpPr>
          <p:nvPr/>
        </p:nvCxnSpPr>
        <p:spPr>
          <a:xfrm>
            <a:off x="2538268" y="3838944"/>
            <a:ext cx="477693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905D9153-C7E9-E74C-A2E9-D302A0C729AA}"/>
              </a:ext>
            </a:extLst>
          </p:cNvPr>
          <p:cNvCxnSpPr>
            <a:cxnSpLocks/>
          </p:cNvCxnSpPr>
          <p:nvPr/>
        </p:nvCxnSpPr>
        <p:spPr>
          <a:xfrm>
            <a:off x="2538268" y="2937835"/>
            <a:ext cx="47876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FDBCFD5F-B073-FE43-8995-FFEBB6487B2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9410700" y="2781300"/>
            <a:ext cx="3429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3192E2A6-ED40-494D-B260-327DA4E59C2A}"/>
              </a:ext>
            </a:extLst>
          </p:cNvPr>
          <p:cNvCxnSpPr>
            <a:cxnSpLocks/>
          </p:cNvCxnSpPr>
          <p:nvPr/>
        </p:nvCxnSpPr>
        <p:spPr>
          <a:xfrm>
            <a:off x="9179442" y="3703379"/>
            <a:ext cx="59955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64039C68-EFBA-384E-9CE6-833962812A28}"/>
              </a:ext>
            </a:extLst>
          </p:cNvPr>
          <p:cNvCxnSpPr>
            <a:cxnSpLocks/>
          </p:cNvCxnSpPr>
          <p:nvPr/>
        </p:nvCxnSpPr>
        <p:spPr>
          <a:xfrm>
            <a:off x="7376042" y="4668043"/>
            <a:ext cx="59955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E29C84D1-D313-454F-9179-595561051A2B}"/>
              </a:ext>
            </a:extLst>
          </p:cNvPr>
          <p:cNvCxnSpPr>
            <a:cxnSpLocks/>
          </p:cNvCxnSpPr>
          <p:nvPr/>
        </p:nvCxnSpPr>
        <p:spPr>
          <a:xfrm>
            <a:off x="5039242" y="4660659"/>
            <a:ext cx="59955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Elbow Connector 116">
            <a:extLst>
              <a:ext uri="{FF2B5EF4-FFF2-40B4-BE49-F238E27FC236}">
                <a16:creationId xmlns:a16="http://schemas.microsoft.com/office/drawing/2014/main" id="{76B20F19-4627-A74A-94D2-60F2595E6EE0}"/>
              </a:ext>
            </a:extLst>
          </p:cNvPr>
          <p:cNvCxnSpPr>
            <a:cxnSpLocks/>
            <a:stCxn id="106" idx="1"/>
            <a:endCxn id="105" idx="1"/>
          </p:cNvCxnSpPr>
          <p:nvPr/>
        </p:nvCxnSpPr>
        <p:spPr>
          <a:xfrm rot="5400000">
            <a:off x="5429250" y="4205464"/>
            <a:ext cx="1" cy="2247900"/>
          </a:xfrm>
          <a:prstGeom prst="bentConnector3">
            <a:avLst>
              <a:gd name="adj1" fmla="val 2300120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Elbow Connector 119">
            <a:extLst>
              <a:ext uri="{FF2B5EF4-FFF2-40B4-BE49-F238E27FC236}">
                <a16:creationId xmlns:a16="http://schemas.microsoft.com/office/drawing/2014/main" id="{A215014C-4B8F-9541-9607-ACF95EDCDE1A}"/>
              </a:ext>
            </a:extLst>
          </p:cNvPr>
          <p:cNvCxnSpPr>
            <a:cxnSpLocks/>
            <a:stCxn id="3" idx="3"/>
            <a:endCxn id="105" idx="2"/>
          </p:cNvCxnSpPr>
          <p:nvPr/>
        </p:nvCxnSpPr>
        <p:spPr>
          <a:xfrm rot="16200000" flipH="1">
            <a:off x="2380514" y="3651985"/>
            <a:ext cx="324645" cy="1707473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73F2A88-DE1D-2F4D-B36D-2C2C4C6E7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2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14"/>
    </mc:Choice>
    <mc:Fallback xmlns="">
      <p:transition spd="slow" advTm="70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FA462-9416-C649-8839-AFA2109EE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Training data from ATPG trials</a:t>
            </a:r>
            <a:br>
              <a:rPr lang="en-US" dirty="0"/>
            </a:br>
            <a:r>
              <a:rPr lang="en-US" sz="3600" i="1" dirty="0"/>
              <a:t>Recording (un)successful backtraces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5CDBEA9-0A23-7E49-8344-BA7C84E5C2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830456"/>
              </p:ext>
            </p:extLst>
          </p:nvPr>
        </p:nvGraphicFramePr>
        <p:xfrm>
          <a:off x="4348950" y="1458271"/>
          <a:ext cx="7071591" cy="461080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721173">
                  <a:extLst>
                    <a:ext uri="{9D8B030D-6E8A-4147-A177-3AD203B41FA5}">
                      <a16:colId xmlns:a16="http://schemas.microsoft.com/office/drawing/2014/main" val="4198726788"/>
                    </a:ext>
                  </a:extLst>
                </a:gridCol>
                <a:gridCol w="283370">
                  <a:extLst>
                    <a:ext uri="{9D8B030D-6E8A-4147-A177-3AD203B41FA5}">
                      <a16:colId xmlns:a16="http://schemas.microsoft.com/office/drawing/2014/main" val="2171651660"/>
                    </a:ext>
                  </a:extLst>
                </a:gridCol>
                <a:gridCol w="283370">
                  <a:extLst>
                    <a:ext uri="{9D8B030D-6E8A-4147-A177-3AD203B41FA5}">
                      <a16:colId xmlns:a16="http://schemas.microsoft.com/office/drawing/2014/main" val="4223015183"/>
                    </a:ext>
                  </a:extLst>
                </a:gridCol>
                <a:gridCol w="283370">
                  <a:extLst>
                    <a:ext uri="{9D8B030D-6E8A-4147-A177-3AD203B41FA5}">
                      <a16:colId xmlns:a16="http://schemas.microsoft.com/office/drawing/2014/main" val="2957579336"/>
                    </a:ext>
                  </a:extLst>
                </a:gridCol>
                <a:gridCol w="283370">
                  <a:extLst>
                    <a:ext uri="{9D8B030D-6E8A-4147-A177-3AD203B41FA5}">
                      <a16:colId xmlns:a16="http://schemas.microsoft.com/office/drawing/2014/main" val="3482888387"/>
                    </a:ext>
                  </a:extLst>
                </a:gridCol>
                <a:gridCol w="283370">
                  <a:extLst>
                    <a:ext uri="{9D8B030D-6E8A-4147-A177-3AD203B41FA5}">
                      <a16:colId xmlns:a16="http://schemas.microsoft.com/office/drawing/2014/main" val="924474141"/>
                    </a:ext>
                  </a:extLst>
                </a:gridCol>
                <a:gridCol w="327077">
                  <a:extLst>
                    <a:ext uri="{9D8B030D-6E8A-4147-A177-3AD203B41FA5}">
                      <a16:colId xmlns:a16="http://schemas.microsoft.com/office/drawing/2014/main" val="3902607435"/>
                    </a:ext>
                  </a:extLst>
                </a:gridCol>
                <a:gridCol w="327077">
                  <a:extLst>
                    <a:ext uri="{9D8B030D-6E8A-4147-A177-3AD203B41FA5}">
                      <a16:colId xmlns:a16="http://schemas.microsoft.com/office/drawing/2014/main" val="3558189011"/>
                    </a:ext>
                  </a:extLst>
                </a:gridCol>
                <a:gridCol w="450916">
                  <a:extLst>
                    <a:ext uri="{9D8B030D-6E8A-4147-A177-3AD203B41FA5}">
                      <a16:colId xmlns:a16="http://schemas.microsoft.com/office/drawing/2014/main" val="4256209870"/>
                    </a:ext>
                  </a:extLst>
                </a:gridCol>
                <a:gridCol w="327806">
                  <a:extLst>
                    <a:ext uri="{9D8B030D-6E8A-4147-A177-3AD203B41FA5}">
                      <a16:colId xmlns:a16="http://schemas.microsoft.com/office/drawing/2014/main" val="703246792"/>
                    </a:ext>
                  </a:extLst>
                </a:gridCol>
                <a:gridCol w="786735">
                  <a:extLst>
                    <a:ext uri="{9D8B030D-6E8A-4147-A177-3AD203B41FA5}">
                      <a16:colId xmlns:a16="http://schemas.microsoft.com/office/drawing/2014/main" val="299294718"/>
                    </a:ext>
                  </a:extLst>
                </a:gridCol>
                <a:gridCol w="729187">
                  <a:extLst>
                    <a:ext uri="{9D8B030D-6E8A-4147-A177-3AD203B41FA5}">
                      <a16:colId xmlns:a16="http://schemas.microsoft.com/office/drawing/2014/main" val="1525234365"/>
                    </a:ext>
                  </a:extLst>
                </a:gridCol>
                <a:gridCol w="732100">
                  <a:extLst>
                    <a:ext uri="{9D8B030D-6E8A-4147-A177-3AD203B41FA5}">
                      <a16:colId xmlns:a16="http://schemas.microsoft.com/office/drawing/2014/main" val="2897527124"/>
                    </a:ext>
                  </a:extLst>
                </a:gridCol>
                <a:gridCol w="1252670">
                  <a:extLst>
                    <a:ext uri="{9D8B030D-6E8A-4147-A177-3AD203B41FA5}">
                      <a16:colId xmlns:a16="http://schemas.microsoft.com/office/drawing/2014/main" val="3998191984"/>
                    </a:ext>
                  </a:extLst>
                </a:gridCol>
              </a:tblGrid>
              <a:tr h="20326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Input Features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Output label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127298"/>
                  </a:ext>
                </a:extLst>
              </a:tr>
              <a:tr h="386428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Gate type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COP(CC)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COP(CO)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Distance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Success/Failure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385296"/>
                  </a:ext>
                </a:extLst>
              </a:tr>
              <a:tr h="1438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x</a:t>
                      </a:r>
                      <a:r>
                        <a:rPr lang="en-US" sz="1100" b="1" baseline="-25000" dirty="0">
                          <a:effectLst/>
                        </a:rPr>
                        <a:t>1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x</a:t>
                      </a:r>
                      <a:r>
                        <a:rPr lang="en-US" sz="1100" b="1" baseline="-25000">
                          <a:effectLst/>
                        </a:rPr>
                        <a:t>2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x</a:t>
                      </a:r>
                      <a:r>
                        <a:rPr lang="en-US" sz="1100" b="1" baseline="-25000">
                          <a:effectLst/>
                        </a:rPr>
                        <a:t>3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x</a:t>
                      </a:r>
                      <a:r>
                        <a:rPr lang="en-US" sz="1100" b="1" baseline="-25000">
                          <a:effectLst/>
                        </a:rPr>
                        <a:t>4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x</a:t>
                      </a:r>
                      <a:r>
                        <a:rPr lang="en-US" sz="1100" b="1" baseline="-25000" dirty="0">
                          <a:effectLst/>
                        </a:rPr>
                        <a:t>5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x</a:t>
                      </a:r>
                      <a:r>
                        <a:rPr lang="en-US" sz="1100" b="1" baseline="-25000" dirty="0">
                          <a:effectLst/>
                        </a:rPr>
                        <a:t>6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x</a:t>
                      </a:r>
                      <a:r>
                        <a:rPr lang="en-US" sz="1100" b="1" baseline="-25000" dirty="0">
                          <a:effectLst/>
                        </a:rPr>
                        <a:t>7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x</a:t>
                      </a:r>
                      <a:r>
                        <a:rPr lang="en-US" sz="1100" b="1" baseline="-25000" dirty="0">
                          <a:effectLst/>
                        </a:rPr>
                        <a:t>8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x</a:t>
                      </a:r>
                      <a:r>
                        <a:rPr lang="en-US" sz="1100" b="1" baseline="-25000" dirty="0">
                          <a:effectLst/>
                        </a:rPr>
                        <a:t>9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x</a:t>
                      </a:r>
                      <a:r>
                        <a:rPr lang="en-US" sz="1100" b="1" baseline="-25000" dirty="0">
                          <a:effectLst/>
                        </a:rPr>
                        <a:t>10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x</a:t>
                      </a:r>
                      <a:r>
                        <a:rPr lang="en-US" sz="1100" b="1" baseline="-25000" dirty="0">
                          <a:effectLst/>
                        </a:rPr>
                        <a:t>11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x</a:t>
                      </a:r>
                      <a:r>
                        <a:rPr lang="en-US" sz="1100" b="1" baseline="-25000" dirty="0">
                          <a:effectLst/>
                        </a:rPr>
                        <a:t>12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z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4175824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Line 5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0339720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Line 14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3234932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Line 6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67566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Line 10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55361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Line 14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23160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Line 1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0.489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405853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Line 8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0.977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0541325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Line 12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1951420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Line 13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6349852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Line 1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0.489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5923968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Line 8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0.977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6397260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Line 12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5439957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Line 13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369402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Line 3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0745285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Line 9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02316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Line 13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4241858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Line 2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0.500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0.489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8864011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Line 8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0.977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0221011"/>
                  </a:ext>
                </a:extLst>
              </a:tr>
            </a:tbl>
          </a:graphicData>
        </a:graphic>
      </p:graphicFrame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3DB4124E-ECDF-F44C-9CDF-1A2B2EB20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" y="3429000"/>
            <a:ext cx="3733309" cy="154559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A5636E-C13D-9047-96B3-6F2D0E02D4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6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70"/>
    </mc:Choice>
    <mc:Fallback xmlns="">
      <p:transition spd="slow" advTm="26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FA462-9416-C649-8839-AFA2109EE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Training data from ATPG trials</a:t>
            </a:r>
            <a:br>
              <a:rPr lang="en-US" dirty="0"/>
            </a:br>
            <a:r>
              <a:rPr lang="en-US" sz="3600" i="1" dirty="0"/>
              <a:t>Recording (un)successful backtraces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5CDBEA9-0A23-7E49-8344-BA7C84E5C2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916049"/>
              </p:ext>
            </p:extLst>
          </p:nvPr>
        </p:nvGraphicFramePr>
        <p:xfrm>
          <a:off x="4348950" y="1490669"/>
          <a:ext cx="7058978" cy="461080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721173">
                  <a:extLst>
                    <a:ext uri="{9D8B030D-6E8A-4147-A177-3AD203B41FA5}">
                      <a16:colId xmlns:a16="http://schemas.microsoft.com/office/drawing/2014/main" val="4198726788"/>
                    </a:ext>
                  </a:extLst>
                </a:gridCol>
                <a:gridCol w="283370">
                  <a:extLst>
                    <a:ext uri="{9D8B030D-6E8A-4147-A177-3AD203B41FA5}">
                      <a16:colId xmlns:a16="http://schemas.microsoft.com/office/drawing/2014/main" val="2171651660"/>
                    </a:ext>
                  </a:extLst>
                </a:gridCol>
                <a:gridCol w="283370">
                  <a:extLst>
                    <a:ext uri="{9D8B030D-6E8A-4147-A177-3AD203B41FA5}">
                      <a16:colId xmlns:a16="http://schemas.microsoft.com/office/drawing/2014/main" val="4223015183"/>
                    </a:ext>
                  </a:extLst>
                </a:gridCol>
                <a:gridCol w="283370">
                  <a:extLst>
                    <a:ext uri="{9D8B030D-6E8A-4147-A177-3AD203B41FA5}">
                      <a16:colId xmlns:a16="http://schemas.microsoft.com/office/drawing/2014/main" val="2957579336"/>
                    </a:ext>
                  </a:extLst>
                </a:gridCol>
                <a:gridCol w="283370">
                  <a:extLst>
                    <a:ext uri="{9D8B030D-6E8A-4147-A177-3AD203B41FA5}">
                      <a16:colId xmlns:a16="http://schemas.microsoft.com/office/drawing/2014/main" val="3482888387"/>
                    </a:ext>
                  </a:extLst>
                </a:gridCol>
                <a:gridCol w="283370">
                  <a:extLst>
                    <a:ext uri="{9D8B030D-6E8A-4147-A177-3AD203B41FA5}">
                      <a16:colId xmlns:a16="http://schemas.microsoft.com/office/drawing/2014/main" val="924474141"/>
                    </a:ext>
                  </a:extLst>
                </a:gridCol>
                <a:gridCol w="327077">
                  <a:extLst>
                    <a:ext uri="{9D8B030D-6E8A-4147-A177-3AD203B41FA5}">
                      <a16:colId xmlns:a16="http://schemas.microsoft.com/office/drawing/2014/main" val="3902607435"/>
                    </a:ext>
                  </a:extLst>
                </a:gridCol>
                <a:gridCol w="327077">
                  <a:extLst>
                    <a:ext uri="{9D8B030D-6E8A-4147-A177-3AD203B41FA5}">
                      <a16:colId xmlns:a16="http://schemas.microsoft.com/office/drawing/2014/main" val="3558189011"/>
                    </a:ext>
                  </a:extLst>
                </a:gridCol>
                <a:gridCol w="450916">
                  <a:extLst>
                    <a:ext uri="{9D8B030D-6E8A-4147-A177-3AD203B41FA5}">
                      <a16:colId xmlns:a16="http://schemas.microsoft.com/office/drawing/2014/main" val="4256209870"/>
                    </a:ext>
                  </a:extLst>
                </a:gridCol>
                <a:gridCol w="327806">
                  <a:extLst>
                    <a:ext uri="{9D8B030D-6E8A-4147-A177-3AD203B41FA5}">
                      <a16:colId xmlns:a16="http://schemas.microsoft.com/office/drawing/2014/main" val="703246792"/>
                    </a:ext>
                  </a:extLst>
                </a:gridCol>
                <a:gridCol w="786735">
                  <a:extLst>
                    <a:ext uri="{9D8B030D-6E8A-4147-A177-3AD203B41FA5}">
                      <a16:colId xmlns:a16="http://schemas.microsoft.com/office/drawing/2014/main" val="299294718"/>
                    </a:ext>
                  </a:extLst>
                </a:gridCol>
                <a:gridCol w="729187">
                  <a:extLst>
                    <a:ext uri="{9D8B030D-6E8A-4147-A177-3AD203B41FA5}">
                      <a16:colId xmlns:a16="http://schemas.microsoft.com/office/drawing/2014/main" val="1525234365"/>
                    </a:ext>
                  </a:extLst>
                </a:gridCol>
                <a:gridCol w="732100">
                  <a:extLst>
                    <a:ext uri="{9D8B030D-6E8A-4147-A177-3AD203B41FA5}">
                      <a16:colId xmlns:a16="http://schemas.microsoft.com/office/drawing/2014/main" val="2897527124"/>
                    </a:ext>
                  </a:extLst>
                </a:gridCol>
                <a:gridCol w="1240057">
                  <a:extLst>
                    <a:ext uri="{9D8B030D-6E8A-4147-A177-3AD203B41FA5}">
                      <a16:colId xmlns:a16="http://schemas.microsoft.com/office/drawing/2014/main" val="3998191984"/>
                    </a:ext>
                  </a:extLst>
                </a:gridCol>
              </a:tblGrid>
              <a:tr h="20326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Input Features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Output label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127298"/>
                  </a:ext>
                </a:extLst>
              </a:tr>
              <a:tr h="386428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Gate type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COP(CC)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COP(CO)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Distance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Success/Failure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385296"/>
                  </a:ext>
                </a:extLst>
              </a:tr>
              <a:tr h="1438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x</a:t>
                      </a:r>
                      <a:r>
                        <a:rPr lang="en-US" sz="1100" b="1" baseline="-25000" dirty="0">
                          <a:effectLst/>
                        </a:rPr>
                        <a:t>1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x</a:t>
                      </a:r>
                      <a:r>
                        <a:rPr lang="en-US" sz="1100" b="1" baseline="-25000">
                          <a:effectLst/>
                        </a:rPr>
                        <a:t>2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x</a:t>
                      </a:r>
                      <a:r>
                        <a:rPr lang="en-US" sz="1100" b="1" baseline="-25000">
                          <a:effectLst/>
                        </a:rPr>
                        <a:t>3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x</a:t>
                      </a:r>
                      <a:r>
                        <a:rPr lang="en-US" sz="1100" b="1" baseline="-25000">
                          <a:effectLst/>
                        </a:rPr>
                        <a:t>4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x</a:t>
                      </a:r>
                      <a:r>
                        <a:rPr lang="en-US" sz="1100" b="1" baseline="-25000" dirty="0">
                          <a:effectLst/>
                        </a:rPr>
                        <a:t>5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x</a:t>
                      </a:r>
                      <a:r>
                        <a:rPr lang="en-US" sz="1100" b="1" baseline="-25000" dirty="0">
                          <a:effectLst/>
                        </a:rPr>
                        <a:t>6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x</a:t>
                      </a:r>
                      <a:r>
                        <a:rPr lang="en-US" sz="1100" b="1" baseline="-25000" dirty="0">
                          <a:effectLst/>
                        </a:rPr>
                        <a:t>7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x</a:t>
                      </a:r>
                      <a:r>
                        <a:rPr lang="en-US" sz="1100" b="1" baseline="-25000" dirty="0">
                          <a:effectLst/>
                        </a:rPr>
                        <a:t>8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x</a:t>
                      </a:r>
                      <a:r>
                        <a:rPr lang="en-US" sz="1100" b="1" baseline="-25000" dirty="0">
                          <a:effectLst/>
                        </a:rPr>
                        <a:t>9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x</a:t>
                      </a:r>
                      <a:r>
                        <a:rPr lang="en-US" sz="1100" b="1" baseline="-25000" dirty="0">
                          <a:effectLst/>
                        </a:rPr>
                        <a:t>10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x</a:t>
                      </a:r>
                      <a:r>
                        <a:rPr lang="en-US" sz="1100" b="1" baseline="-25000" dirty="0">
                          <a:effectLst/>
                        </a:rPr>
                        <a:t>11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x</a:t>
                      </a:r>
                      <a:r>
                        <a:rPr lang="en-US" sz="1100" b="1" baseline="-25000" dirty="0">
                          <a:effectLst/>
                        </a:rPr>
                        <a:t>12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z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4175824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Line 5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0339720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Line 14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3234932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Line 6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67566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Line 10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55361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Line 14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23160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Line 1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0.489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405853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Line 8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0.977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0541325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Line 12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1951420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Line 13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6349852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</a:rPr>
                        <a:t>Line 1</a:t>
                      </a:r>
                      <a:endParaRPr lang="en-US" sz="11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0.500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0.489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0.1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5923968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</a:rPr>
                        <a:t>Line 8</a:t>
                      </a:r>
                      <a:endParaRPr lang="en-US" sz="11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0.750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0.977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0.3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6397260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effectLst/>
                        </a:rPr>
                        <a:t>Line 12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0.750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0.023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0.4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5439957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effectLst/>
                        </a:rPr>
                        <a:t>Line 13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0.063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0.094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</a:rPr>
                        <a:t>0.5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369402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Line 3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0745285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Line 9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02316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Line 13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4241858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Line 2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0.500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0.489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8864011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Line 8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0.977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4" marR="664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0221011"/>
                  </a:ext>
                </a:extLst>
              </a:tr>
            </a:tbl>
          </a:graphicData>
        </a:graphic>
      </p:graphicFrame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3DB4124E-ECDF-F44C-9CDF-1A2B2EB20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" y="3429000"/>
            <a:ext cx="3733309" cy="15455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CD5468-6573-AA45-BD2C-72A9B06979F9}"/>
              </a:ext>
            </a:extLst>
          </p:cNvPr>
          <p:cNvSpPr/>
          <p:nvPr/>
        </p:nvSpPr>
        <p:spPr>
          <a:xfrm>
            <a:off x="695285" y="3590363"/>
            <a:ext cx="285830" cy="60513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08C24E-1E00-9246-8591-10E8AD5AB175}"/>
              </a:ext>
            </a:extLst>
          </p:cNvPr>
          <p:cNvSpPr/>
          <p:nvPr/>
        </p:nvSpPr>
        <p:spPr>
          <a:xfrm>
            <a:off x="1385567" y="3650876"/>
            <a:ext cx="285830" cy="60513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97C8EB-8000-5944-815A-8BD6990A0D91}"/>
              </a:ext>
            </a:extLst>
          </p:cNvPr>
          <p:cNvSpPr/>
          <p:nvPr/>
        </p:nvSpPr>
        <p:spPr>
          <a:xfrm>
            <a:off x="1671396" y="3872752"/>
            <a:ext cx="142915" cy="60513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745813-A886-CA4C-BB51-49049E287895}"/>
              </a:ext>
            </a:extLst>
          </p:cNvPr>
          <p:cNvSpPr/>
          <p:nvPr/>
        </p:nvSpPr>
        <p:spPr>
          <a:xfrm flipV="1">
            <a:off x="1643085" y="3650877"/>
            <a:ext cx="45719" cy="282388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B88C57-BE6B-324D-80AF-67A09FC17122}"/>
              </a:ext>
            </a:extLst>
          </p:cNvPr>
          <p:cNvSpPr/>
          <p:nvPr/>
        </p:nvSpPr>
        <p:spPr>
          <a:xfrm>
            <a:off x="2169979" y="3936625"/>
            <a:ext cx="285830" cy="60513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F59A70-2FA7-824A-95FF-719851D4560E}"/>
              </a:ext>
            </a:extLst>
          </p:cNvPr>
          <p:cNvSpPr/>
          <p:nvPr/>
        </p:nvSpPr>
        <p:spPr>
          <a:xfrm>
            <a:off x="2455809" y="4106779"/>
            <a:ext cx="191975" cy="60513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B6FECC-6173-2E46-8620-E8CE9D7DEEA9}"/>
              </a:ext>
            </a:extLst>
          </p:cNvPr>
          <p:cNvSpPr/>
          <p:nvPr/>
        </p:nvSpPr>
        <p:spPr>
          <a:xfrm>
            <a:off x="2416233" y="3933265"/>
            <a:ext cx="45719" cy="234027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B0BDE0B-F45D-0044-B77B-AE4E1C478E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86"/>
    </mc:Choice>
    <mc:Fallback xmlns="">
      <p:transition spd="slow" advTm="13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burn Presentation">
  <a:themeElements>
    <a:clrScheme name="Auburn">
      <a:dk1>
        <a:srgbClr val="2D4069"/>
      </a:dk1>
      <a:lt1>
        <a:srgbClr val="FFFFFF"/>
      </a:lt1>
      <a:dk2>
        <a:srgbClr val="2D4069"/>
      </a:dk2>
      <a:lt2>
        <a:srgbClr val="FFFFFF"/>
      </a:lt2>
      <a:accent1>
        <a:srgbClr val="2D4069"/>
      </a:accent1>
      <a:accent2>
        <a:srgbClr val="F86A1C"/>
      </a:accent2>
      <a:accent3>
        <a:srgbClr val="FFFFFF"/>
      </a:accent3>
      <a:accent4>
        <a:srgbClr val="2D4069"/>
      </a:accent4>
      <a:accent5>
        <a:srgbClr val="FAA576"/>
      </a:accent5>
      <a:accent6>
        <a:srgbClr val="CBD6E3"/>
      </a:accent6>
      <a:hlink>
        <a:srgbClr val="F86A1C"/>
      </a:hlink>
      <a:folHlink>
        <a:srgbClr val="F86A1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burn Presentation" id="{6949CA37-7209-EC45-B9C8-59C54A0A79F0}" vid="{36D7D661-CA45-0649-A1A7-0FE3FEC320D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837</TotalTime>
  <Words>1745</Words>
  <Application>Microsoft Office PowerPoint</Application>
  <PresentationFormat>Widescreen</PresentationFormat>
  <Paragraphs>1234</Paragraphs>
  <Slides>20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Verdana</vt:lpstr>
      <vt:lpstr>Wingdings</vt:lpstr>
      <vt:lpstr>Wingdings 2</vt:lpstr>
      <vt:lpstr>Auburn Presentation</vt:lpstr>
      <vt:lpstr>Machine Intelligence for Efficient Test Pattern Generation</vt:lpstr>
      <vt:lpstr>Outline of this presentation</vt:lpstr>
      <vt:lpstr>ATPG (automatic test pattern generation) An example</vt:lpstr>
      <vt:lpstr>ATPG (automatic test pattern generation) An example</vt:lpstr>
      <vt:lpstr>ATPG (automatic test pattern generation) Backtrace and backtracks</vt:lpstr>
      <vt:lpstr>ATPG (automatic test pattern generation) Backtrace and backtracks</vt:lpstr>
      <vt:lpstr>Machine intelligence  </vt:lpstr>
      <vt:lpstr>Training data from ATPG trials Recording (un)successful backtraces</vt:lpstr>
      <vt:lpstr>Training data from ATPG trials Recording (un)successful backtraces</vt:lpstr>
      <vt:lpstr>Training data from ATPG trials Recording (un)successful backtraces</vt:lpstr>
      <vt:lpstr>The Result of Training An ANN that guides backtracing</vt:lpstr>
      <vt:lpstr>Evaluation Comparing the ANN</vt:lpstr>
      <vt:lpstr>Evaluation Comparing the ANN</vt:lpstr>
      <vt:lpstr>Results Backtracks &amp; CPU time</vt:lpstr>
      <vt:lpstr>Results Backtracks &amp; CPU time</vt:lpstr>
      <vt:lpstr>Results Backtracks &amp; CPU time</vt:lpstr>
      <vt:lpstr>Results Backtracks &amp; CPU time</vt:lpstr>
      <vt:lpstr>Contributions</vt:lpstr>
      <vt:lpstr>Thank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Soham Roy</dc:creator>
  <cp:lastModifiedBy>Vishwani Agrawal</cp:lastModifiedBy>
  <cp:revision>50</cp:revision>
  <dcterms:created xsi:type="dcterms:W3CDTF">2020-10-10T20:26:52Z</dcterms:created>
  <dcterms:modified xsi:type="dcterms:W3CDTF">2020-10-20T05:12:04Z</dcterms:modified>
</cp:coreProperties>
</file>